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entation.xml" ContentType="application/vnd.openxmlformats-officedocument.presentationml.presentation.main+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slideLayouts/slideLayout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31"/>
  </p:notesMasterIdLst>
  <p:sldIdLst>
    <p:sldId id="258" r:id="rId2"/>
    <p:sldId id="257" r:id="rId3"/>
    <p:sldId id="289" r:id="rId4"/>
    <p:sldId id="287" r:id="rId5"/>
    <p:sldId id="290" r:id="rId6"/>
    <p:sldId id="283" r:id="rId7"/>
    <p:sldId id="284" r:id="rId8"/>
    <p:sldId id="291" r:id="rId9"/>
    <p:sldId id="262" r:id="rId10"/>
    <p:sldId id="263" r:id="rId11"/>
    <p:sldId id="260" r:id="rId12"/>
    <p:sldId id="269" r:id="rId13"/>
    <p:sldId id="271" r:id="rId14"/>
    <p:sldId id="264" r:id="rId15"/>
    <p:sldId id="270" r:id="rId16"/>
    <p:sldId id="267" r:id="rId17"/>
    <p:sldId id="265" r:id="rId18"/>
    <p:sldId id="276" r:id="rId19"/>
    <p:sldId id="277" r:id="rId20"/>
    <p:sldId id="278" r:id="rId21"/>
    <p:sldId id="279" r:id="rId22"/>
    <p:sldId id="274" r:id="rId23"/>
    <p:sldId id="280" r:id="rId24"/>
    <p:sldId id="281" r:id="rId25"/>
    <p:sldId id="275" r:id="rId26"/>
    <p:sldId id="282" r:id="rId27"/>
    <p:sldId id="273" r:id="rId28"/>
    <p:sldId id="268" r:id="rId29"/>
    <p:sldId id="286" r:id="rId3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483C7"/>
    <a:srgbClr val="B37710"/>
    <a:srgbClr val="8059AB"/>
    <a:srgbClr val="599673"/>
    <a:srgbClr val="48C77F"/>
    <a:srgbClr val="2F78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3155"/>
  </p:normalViewPr>
  <p:slideViewPr>
    <p:cSldViewPr snapToGrid="0">
      <p:cViewPr varScale="1">
        <p:scale>
          <a:sx n="93" d="100"/>
          <a:sy n="93" d="100"/>
        </p:scale>
        <p:origin x="132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7F0E36D-F6B6-4169-B48C-890A8DB7B85B}" type="datetimeFigureOut">
              <a:t>5/25/23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E146099-839B-484C-A120-BA287108C630}" type="slidenum">
              <a:t>‹#›</a:t>
            </a:fld>
            <a:endParaRPr lang="en-US"/>
          </a:p>
        </p:txBody>
      </p:sp>
    </p:spTree>
    <p:extLst>
      <p:ext uri="{BB962C8B-B14F-4D97-AF65-F5344CB8AC3E}">
        <p14:creationId xmlns:p14="http://schemas.microsoft.com/office/powerpoint/2010/main" val="3080016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a:t>Welcome to part ___ of the Quality Assessment and communicating student learning series. </a:t>
            </a:r>
          </a:p>
          <a:p>
            <a:pPr fontAlgn="base"/>
            <a:r>
              <a:rPr lang="en-US"/>
              <a:t>You have watched a series of videos that has been designed to support teachers with quality assessment and communicating student learning with families and caregivers. This video narrows the focus to how to communicate student learning for student with diverse abilities and disabilities. </a:t>
            </a:r>
            <a:r>
              <a:rPr lang="en-US" i="1"/>
              <a:t>Throughout the videos you will be given information and time to pause, reflect and discuss in table talk conversations. Each module also comes with resources that will support the learning. We acknowledge that the way that teachers assess and communicate student learning is unique to each of their practices, what we will be sharing in these modules are best practices based on research as well as ministry and district requirements. </a:t>
            </a:r>
            <a:endParaRPr lang="en-US" i="1">
              <a:cs typeface="Calibri"/>
            </a:endParaRPr>
          </a:p>
          <a:p>
            <a:endParaRPr lang="en-US"/>
          </a:p>
        </p:txBody>
      </p:sp>
      <p:sp>
        <p:nvSpPr>
          <p:cNvPr id="4" name="Slide Number Placeholder 3"/>
          <p:cNvSpPr>
            <a:spLocks noGrp="1"/>
          </p:cNvSpPr>
          <p:nvPr>
            <p:ph type="sldNum" sz="quarter" idx="5"/>
          </p:nvPr>
        </p:nvSpPr>
        <p:spPr/>
        <p:txBody>
          <a:bodyPr/>
          <a:lstStyle/>
          <a:p>
            <a:fld id="{E4209021-8FD2-47DE-9248-3785FC294E14}" type="slidenum">
              <a:rPr lang="en-CA" smtClean="0"/>
              <a:t>1</a:t>
            </a:fld>
            <a:endParaRPr lang="en-CA"/>
          </a:p>
        </p:txBody>
      </p:sp>
    </p:spTree>
    <p:extLst>
      <p:ext uri="{BB962C8B-B14F-4D97-AF65-F5344CB8AC3E}">
        <p14:creationId xmlns:p14="http://schemas.microsoft.com/office/powerpoint/2010/main" val="4245213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In the next few slides, we will be looking at the different tiers of support within an inclusive model. The new reporting order uses the language of all, some, and few to describe a continuum of support. This support will look different depending on the complexity of the student. </a:t>
            </a:r>
          </a:p>
        </p:txBody>
      </p:sp>
      <p:sp>
        <p:nvSpPr>
          <p:cNvPr id="4" name="Slide Number Placeholder 3"/>
          <p:cNvSpPr>
            <a:spLocks noGrp="1"/>
          </p:cNvSpPr>
          <p:nvPr>
            <p:ph type="sldNum" sz="quarter" idx="5"/>
          </p:nvPr>
        </p:nvSpPr>
        <p:spPr/>
        <p:txBody>
          <a:bodyPr/>
          <a:lstStyle/>
          <a:p>
            <a:fld id="{CE146099-839B-484C-A120-BA287108C630}" type="slidenum">
              <a:rPr lang="en-CA" smtClean="0"/>
              <a:t>10</a:t>
            </a:fld>
            <a:endParaRPr lang="en-CA"/>
          </a:p>
        </p:txBody>
      </p:sp>
    </p:spTree>
    <p:extLst>
      <p:ext uri="{BB962C8B-B14F-4D97-AF65-F5344CB8AC3E}">
        <p14:creationId xmlns:p14="http://schemas.microsoft.com/office/powerpoint/2010/main" val="721106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1">
                <a:solidFill>
                  <a:srgbClr val="FF5C4B"/>
                </a:solidFill>
                <a:latin typeface="Open Sans" panose="020B0606030504020204" pitchFamily="34" charset="0"/>
              </a:rPr>
              <a:t>All </a:t>
            </a:r>
            <a:r>
              <a:rPr lang="en-CA" sz="1800">
                <a:solidFill>
                  <a:srgbClr val="000000"/>
                </a:solidFill>
                <a:latin typeface="Open Sans" panose="020B0606030504020204" pitchFamily="34" charset="0"/>
              </a:rPr>
              <a:t>students are eligible to receive universal assessment supports to support their learning – not just students with disabilities and diverse abilities, or those with an Individual Education Plan (IEP). However, when a student has an IEP, the list of universal supports highlight the learning strategies, supports and assessment practices that are most beneficial for that particular student.</a:t>
            </a:r>
          </a:p>
          <a:p>
            <a:endParaRPr lang="en-CA" sz="1800">
              <a:solidFill>
                <a:srgbClr val="000000"/>
              </a:solidFill>
              <a:latin typeface="Open Sans" panose="020B0606030504020204" pitchFamily="34" charset="0"/>
            </a:endParaRPr>
          </a:p>
          <a:p>
            <a:r>
              <a:rPr lang="en-CA" sz="1800">
                <a:solidFill>
                  <a:srgbClr val="000000"/>
                </a:solidFill>
                <a:latin typeface="Open Sans" panose="020B0606030504020204" pitchFamily="34" charset="0"/>
              </a:rPr>
              <a:t>The idea of supports for all comes from Universal Design where it is understood that a design for a special group can benefit multiple users. For example, curb cuts in sidewalks were designed as an accessibility feature for wheelchairs user but are used and benefit parents with stroller, bicyclists, skateboards and pedestrians with other mobility issues.</a:t>
            </a:r>
          </a:p>
          <a:p>
            <a:endParaRPr lang="en-CA" sz="1800">
              <a:solidFill>
                <a:srgbClr val="000000"/>
              </a:solidFill>
              <a:latin typeface="Open Sans" panose="020B0606030504020204" pitchFamily="34" charset="0"/>
            </a:endParaRPr>
          </a:p>
          <a:p>
            <a:endParaRPr lang="en-CA" sz="1800">
              <a:solidFill>
                <a:srgbClr val="000000"/>
              </a:solidFill>
              <a:latin typeface="Open Sans" panose="020B0606030504020204" pitchFamily="34" charset="0"/>
            </a:endParaRPr>
          </a:p>
        </p:txBody>
      </p:sp>
      <p:sp>
        <p:nvSpPr>
          <p:cNvPr id="4" name="Slide Number Placeholder 3"/>
          <p:cNvSpPr>
            <a:spLocks noGrp="1"/>
          </p:cNvSpPr>
          <p:nvPr>
            <p:ph type="sldNum" sz="quarter" idx="5"/>
          </p:nvPr>
        </p:nvSpPr>
        <p:spPr/>
        <p:txBody>
          <a:bodyPr/>
          <a:lstStyle/>
          <a:p>
            <a:fld id="{CE146099-839B-484C-A120-BA287108C630}" type="slidenum">
              <a:rPr lang="en-CA" smtClean="0"/>
              <a:t>11</a:t>
            </a:fld>
            <a:endParaRPr lang="en-CA"/>
          </a:p>
        </p:txBody>
      </p:sp>
    </p:spTree>
    <p:extLst>
      <p:ext uri="{BB962C8B-B14F-4D97-AF65-F5344CB8AC3E}">
        <p14:creationId xmlns:p14="http://schemas.microsoft.com/office/powerpoint/2010/main" val="1502287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Have handout for modules</a:t>
            </a:r>
          </a:p>
          <a:p>
            <a:r>
              <a:rPr lang="en-CA"/>
              <a:t>On this slide are examples of universal supports.  These are categorized into multiple means of engagement, representation and expression or action. These universal supports are accessible and beneficial to all students.  </a:t>
            </a:r>
          </a:p>
          <a:p>
            <a:endParaRPr lang="en-CA">
              <a:cs typeface="Calibri"/>
            </a:endParaRPr>
          </a:p>
          <a:p>
            <a:endParaRPr lang="en-CA">
              <a:cs typeface="Calibri"/>
            </a:endParaRPr>
          </a:p>
          <a:p>
            <a:endParaRPr lang="en-CA"/>
          </a:p>
          <a:p>
            <a:pPr defTabSz="931774">
              <a:defRPr/>
            </a:pPr>
            <a:r>
              <a:rPr lang="en-CA">
                <a:solidFill>
                  <a:srgbClr val="000000"/>
                </a:solidFill>
                <a:latin typeface="Open Sans" panose="020B0606030504020204" pitchFamily="34" charset="0"/>
              </a:rPr>
              <a:t>It is important to keep in mind that universal assessment supports do not need to be identified on student reports. </a:t>
            </a:r>
            <a:endParaRPr lang="en-CA"/>
          </a:p>
          <a:p>
            <a:endParaRPr lang="en-CA"/>
          </a:p>
        </p:txBody>
      </p:sp>
      <p:sp>
        <p:nvSpPr>
          <p:cNvPr id="4" name="Slide Number Placeholder 3"/>
          <p:cNvSpPr>
            <a:spLocks noGrp="1"/>
          </p:cNvSpPr>
          <p:nvPr>
            <p:ph type="sldNum" sz="quarter" idx="5"/>
          </p:nvPr>
        </p:nvSpPr>
        <p:spPr/>
        <p:txBody>
          <a:bodyPr/>
          <a:lstStyle/>
          <a:p>
            <a:fld id="{CE146099-839B-484C-A120-BA287108C630}" type="slidenum">
              <a:rPr lang="en-CA" smtClean="0"/>
              <a:t>12</a:t>
            </a:fld>
            <a:endParaRPr lang="en-CA"/>
          </a:p>
        </p:txBody>
      </p:sp>
    </p:spTree>
    <p:extLst>
      <p:ext uri="{BB962C8B-B14F-4D97-AF65-F5344CB8AC3E}">
        <p14:creationId xmlns:p14="http://schemas.microsoft.com/office/powerpoint/2010/main" val="1713488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Pause the video at this time and engage in table talk discussions with the following question. </a:t>
            </a:r>
          </a:p>
          <a:p>
            <a:endParaRPr lang="en-US"/>
          </a:p>
          <a:p>
            <a:r>
              <a:rPr lang="en-US"/>
              <a:t>What are some of the most common universal supports that student access in your classroom?</a:t>
            </a:r>
          </a:p>
        </p:txBody>
      </p:sp>
      <p:sp>
        <p:nvSpPr>
          <p:cNvPr id="4" name="Slide Number Placeholder 3"/>
          <p:cNvSpPr>
            <a:spLocks noGrp="1"/>
          </p:cNvSpPr>
          <p:nvPr>
            <p:ph type="sldNum" sz="quarter" idx="5"/>
          </p:nvPr>
        </p:nvSpPr>
        <p:spPr/>
        <p:txBody>
          <a:bodyPr/>
          <a:lstStyle/>
          <a:p>
            <a:pPr defTabSz="931774">
              <a:defRPr/>
            </a:pPr>
            <a:fld id="{E4209021-8FD2-47DE-9248-3785FC294E14}" type="slidenum">
              <a:rPr lang="en-CA">
                <a:solidFill>
                  <a:prstClr val="black"/>
                </a:solidFill>
                <a:latin typeface="Calibri" panose="020F0502020204030204"/>
              </a:rPr>
              <a:pPr defTabSz="931774">
                <a:defRPr/>
              </a:pPr>
              <a:t>13</a:t>
            </a:fld>
            <a:endParaRPr lang="en-CA">
              <a:solidFill>
                <a:prstClr val="black"/>
              </a:solidFill>
              <a:latin typeface="Calibri" panose="020F0502020204030204"/>
            </a:endParaRPr>
          </a:p>
        </p:txBody>
      </p:sp>
    </p:spTree>
    <p:extLst>
      <p:ext uri="{BB962C8B-B14F-4D97-AF65-F5344CB8AC3E}">
        <p14:creationId xmlns:p14="http://schemas.microsoft.com/office/powerpoint/2010/main" val="212596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1">
                <a:solidFill>
                  <a:srgbClr val="FF5C4B"/>
                </a:solidFill>
                <a:latin typeface="Open Sans"/>
                <a:ea typeface="Open Sans"/>
                <a:cs typeface="Open Sans"/>
              </a:rPr>
              <a:t>Some </a:t>
            </a:r>
            <a:r>
              <a:rPr lang="en-CA" sz="1800">
                <a:solidFill>
                  <a:srgbClr val="000000"/>
                </a:solidFill>
                <a:latin typeface="Open Sans"/>
                <a:ea typeface="Open Sans"/>
                <a:cs typeface="Open Sans"/>
              </a:rPr>
              <a:t>students may require more targeted (essential) assessment supports. It is important to note that targeted (essential ) supports include the use of universal supports as well. </a:t>
            </a:r>
            <a:endParaRPr lang="en-CA"/>
          </a:p>
          <a:p>
            <a:endParaRPr lang="en-CA"/>
          </a:p>
          <a:p>
            <a:r>
              <a:rPr lang="en-CA"/>
              <a:t>These targeted supports (essential) supports are critical for some students. These are supports identified through hearing, vision, medical or psychoeducational testing in order to reduce barriers to accessing the curriculum.</a:t>
            </a:r>
            <a:endParaRPr lang="en-CA">
              <a:cs typeface="Calibri"/>
            </a:endParaRPr>
          </a:p>
          <a:p>
            <a:endParaRPr lang="en-CA"/>
          </a:p>
          <a:p>
            <a:r>
              <a:rPr lang="en-CA" b="1">
                <a:solidFill>
                  <a:srgbClr val="000000"/>
                </a:solidFill>
                <a:latin typeface="Open Sans"/>
                <a:ea typeface="Open Sans"/>
                <a:cs typeface="Open Sans"/>
              </a:rPr>
              <a:t>A student who uses targeted assessment supports:</a:t>
            </a:r>
            <a:endParaRPr lang="en-CA">
              <a:solidFill>
                <a:srgbClr val="000000"/>
              </a:solidFill>
              <a:latin typeface="Open Sans"/>
              <a:ea typeface="Open Sans"/>
              <a:cs typeface="Open Sans"/>
            </a:endParaRPr>
          </a:p>
          <a:p>
            <a:r>
              <a:rPr lang="en-CA">
                <a:solidFill>
                  <a:srgbClr val="000000"/>
                </a:solidFill>
                <a:latin typeface="Calibri"/>
                <a:cs typeface="Calibri"/>
              </a:rPr>
              <a:t>•</a:t>
            </a:r>
            <a:r>
              <a:rPr lang="en-CA">
                <a:solidFill>
                  <a:srgbClr val="000000"/>
                </a:solidFill>
                <a:latin typeface="Open Sans"/>
                <a:ea typeface="Open Sans"/>
                <a:cs typeface="Open Sans"/>
              </a:rPr>
              <a:t>Is assessed using the </a:t>
            </a:r>
            <a:r>
              <a:rPr lang="en-CA">
                <a:solidFill>
                  <a:srgbClr val="2A7CE0"/>
                </a:solidFill>
                <a:latin typeface="Open Sans"/>
                <a:ea typeface="Open Sans"/>
                <a:cs typeface="Open Sans"/>
              </a:rPr>
              <a:t>learning standards</a:t>
            </a:r>
          </a:p>
          <a:p>
            <a:r>
              <a:rPr lang="en-CA">
                <a:solidFill>
                  <a:srgbClr val="000000"/>
                </a:solidFill>
                <a:latin typeface="Calibri"/>
                <a:cs typeface="Calibri"/>
              </a:rPr>
              <a:t>•</a:t>
            </a:r>
            <a:r>
              <a:rPr lang="en-CA">
                <a:solidFill>
                  <a:srgbClr val="000000"/>
                </a:solidFill>
                <a:latin typeface="Open Sans"/>
                <a:ea typeface="Open Sans"/>
                <a:cs typeface="Open Sans"/>
              </a:rPr>
              <a:t>Is reported on in the same manner and timeline as their peers</a:t>
            </a:r>
          </a:p>
          <a:p>
            <a:r>
              <a:rPr lang="en-CA">
                <a:solidFill>
                  <a:srgbClr val="000000"/>
                </a:solidFill>
                <a:latin typeface="Calibri"/>
                <a:cs typeface="Calibri"/>
              </a:rPr>
              <a:t>•</a:t>
            </a:r>
            <a:r>
              <a:rPr lang="en-CA">
                <a:solidFill>
                  <a:srgbClr val="000000"/>
                </a:solidFill>
                <a:latin typeface="Open Sans"/>
                <a:ea typeface="Open Sans"/>
                <a:cs typeface="Open Sans"/>
              </a:rPr>
              <a:t>Receives full credit for completed courses</a:t>
            </a:r>
          </a:p>
          <a:p>
            <a:r>
              <a:rPr lang="en-CA">
                <a:solidFill>
                  <a:srgbClr val="000000"/>
                </a:solidFill>
                <a:latin typeface="Calibri"/>
                <a:cs typeface="Calibri"/>
              </a:rPr>
              <a:t>•</a:t>
            </a:r>
            <a:r>
              <a:rPr lang="en-CA">
                <a:solidFill>
                  <a:srgbClr val="000000"/>
                </a:solidFill>
                <a:latin typeface="Open Sans"/>
                <a:ea typeface="Open Sans"/>
                <a:cs typeface="Open Sans"/>
              </a:rPr>
              <a:t>Receives a Dogwood Diploma</a:t>
            </a:r>
          </a:p>
          <a:p>
            <a:endParaRPr lang="en-CA">
              <a:solidFill>
                <a:srgbClr val="000000"/>
              </a:solidFill>
              <a:latin typeface="Open Sans" panose="020B0606030504020204" pitchFamily="34" charset="0"/>
            </a:endParaRPr>
          </a:p>
          <a:p>
            <a:pPr>
              <a:defRPr/>
            </a:pPr>
            <a:r>
              <a:rPr lang="en-CA" sz="1000">
                <a:solidFill>
                  <a:srgbClr val="000000"/>
                </a:solidFill>
                <a:latin typeface="Open Sans"/>
                <a:ea typeface="Open Sans"/>
                <a:cs typeface="Open Sans"/>
              </a:rPr>
              <a:t>It is important to note that a student with an IEP should not be automatically assessed as emerging or developing or at a lower letter grade and percentage because they use supports to access and demonstrate their learning. If, with the supports, the student is demonstrating learning in relation to the learning standards, then they should be assigned a scale indicator or letter grade and percentage according to the learning they have demonstrated.  The use of supports does not mean they are not adequately meeting the learning standards.</a:t>
            </a:r>
          </a:p>
          <a:p>
            <a:r>
              <a:rPr lang="en-CA" sz="1000">
                <a:solidFill>
                  <a:srgbClr val="000000"/>
                </a:solidFill>
                <a:latin typeface="Open Sans"/>
                <a:ea typeface="Open Sans"/>
                <a:cs typeface="Open Sans"/>
              </a:rPr>
              <a:t> </a:t>
            </a:r>
            <a:endParaRPr lang="en-CA"/>
          </a:p>
          <a:p>
            <a:endParaRPr lang="en-CA"/>
          </a:p>
          <a:p>
            <a:endParaRPr lang="en-CA"/>
          </a:p>
          <a:p>
            <a:endParaRPr lang="en-CA"/>
          </a:p>
        </p:txBody>
      </p:sp>
      <p:sp>
        <p:nvSpPr>
          <p:cNvPr id="4" name="Slide Number Placeholder 3"/>
          <p:cNvSpPr>
            <a:spLocks noGrp="1"/>
          </p:cNvSpPr>
          <p:nvPr>
            <p:ph type="sldNum" sz="quarter" idx="5"/>
          </p:nvPr>
        </p:nvSpPr>
        <p:spPr/>
        <p:txBody>
          <a:bodyPr/>
          <a:lstStyle/>
          <a:p>
            <a:fld id="{CE146099-839B-484C-A120-BA287108C630}" type="slidenum">
              <a:rPr lang="en-CA" smtClean="0"/>
              <a:t>14</a:t>
            </a:fld>
            <a:endParaRPr lang="en-CA"/>
          </a:p>
        </p:txBody>
      </p:sp>
    </p:spTree>
    <p:extLst>
      <p:ext uri="{BB962C8B-B14F-4D97-AF65-F5344CB8AC3E}">
        <p14:creationId xmlns:p14="http://schemas.microsoft.com/office/powerpoint/2010/main" val="728747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On this slide are examples of Targeted (essential) supports. Categorized into multiple means of engagement, representation and expression or action. These targeted (essential) supports are critical for some students. These are supports identified through hearing, vision, medical or psycho-educational testing in order to reduce barrier for accessing the curriculum.</a:t>
            </a:r>
          </a:p>
          <a:p>
            <a:endParaRPr lang="en-CA"/>
          </a:p>
          <a:p>
            <a:endParaRPr lang="en-CA"/>
          </a:p>
          <a:p>
            <a:pPr defTabSz="931774">
              <a:defRPr/>
            </a:pPr>
            <a:r>
              <a:rPr lang="en-CA">
                <a:solidFill>
                  <a:srgbClr val="000000"/>
                </a:solidFill>
                <a:latin typeface="Open Sans" panose="020B0606030504020204" pitchFamily="34" charset="0"/>
              </a:rPr>
              <a:t>Again, It is important to keep in mind that universal and targeted assessment supports do not need to be identified on student reports. </a:t>
            </a:r>
            <a:endParaRPr lang="en-CA"/>
          </a:p>
          <a:p>
            <a:endParaRPr lang="en-CA"/>
          </a:p>
        </p:txBody>
      </p:sp>
      <p:sp>
        <p:nvSpPr>
          <p:cNvPr id="4" name="Slide Number Placeholder 3"/>
          <p:cNvSpPr>
            <a:spLocks noGrp="1"/>
          </p:cNvSpPr>
          <p:nvPr>
            <p:ph type="sldNum" sz="quarter" idx="5"/>
          </p:nvPr>
        </p:nvSpPr>
        <p:spPr/>
        <p:txBody>
          <a:bodyPr/>
          <a:lstStyle/>
          <a:p>
            <a:fld id="{CE146099-839B-484C-A120-BA287108C630}" type="slidenum">
              <a:rPr lang="en-CA" smtClean="0"/>
              <a:t>15</a:t>
            </a:fld>
            <a:endParaRPr lang="en-CA"/>
          </a:p>
        </p:txBody>
      </p:sp>
    </p:spTree>
    <p:extLst>
      <p:ext uri="{BB962C8B-B14F-4D97-AF65-F5344CB8AC3E}">
        <p14:creationId xmlns:p14="http://schemas.microsoft.com/office/powerpoint/2010/main" val="1431143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a:solidFill>
                  <a:srgbClr val="000000"/>
                </a:solidFill>
                <a:latin typeface="BC Sans"/>
              </a:rPr>
              <a:t>In this scenario although Deepak is utilizing targeted (essential) supports that are documented on his IEP, he  should not automatically be assessed as Emerging or Developing or at a lower letter grade and percentage because he uses supports to access and demonstrate learning. The use of supports does not mean he is not adequately meeting the </a:t>
            </a:r>
            <a:r>
              <a:rPr lang="en-CA">
                <a:solidFill>
                  <a:srgbClr val="000000"/>
                </a:solidFill>
                <a:latin typeface="Open Sans"/>
                <a:ea typeface="Open Sans"/>
                <a:cs typeface="Open Sans"/>
              </a:rPr>
              <a:t>learning standards</a:t>
            </a:r>
            <a:r>
              <a:rPr lang="en-CA">
                <a:solidFill>
                  <a:srgbClr val="000000"/>
                </a:solidFill>
                <a:latin typeface="BC Sans"/>
              </a:rPr>
              <a:t>. </a:t>
            </a:r>
            <a:endParaRPr lang="en-CA"/>
          </a:p>
          <a:p>
            <a:endParaRPr lang="en-CA"/>
          </a:p>
        </p:txBody>
      </p:sp>
      <p:sp>
        <p:nvSpPr>
          <p:cNvPr id="4" name="Slide Number Placeholder 3"/>
          <p:cNvSpPr>
            <a:spLocks noGrp="1"/>
          </p:cNvSpPr>
          <p:nvPr>
            <p:ph type="sldNum" sz="quarter" idx="5"/>
          </p:nvPr>
        </p:nvSpPr>
        <p:spPr/>
        <p:txBody>
          <a:bodyPr/>
          <a:lstStyle/>
          <a:p>
            <a:fld id="{CE146099-839B-484C-A120-BA287108C630}" type="slidenum">
              <a:rPr lang="en-CA" smtClean="0"/>
              <a:t>16</a:t>
            </a:fld>
            <a:endParaRPr lang="en-CA"/>
          </a:p>
        </p:txBody>
      </p:sp>
    </p:spTree>
    <p:extLst>
      <p:ext uri="{BB962C8B-B14F-4D97-AF65-F5344CB8AC3E}">
        <p14:creationId xmlns:p14="http://schemas.microsoft.com/office/powerpoint/2010/main" val="217862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Few students will require specific assessment supports to support their learning. Typically, this includes students with complex needs who have intellectual disabilities.</a:t>
            </a:r>
          </a:p>
          <a:p>
            <a:pPr>
              <a:lnSpc>
                <a:spcPct val="107000"/>
              </a:lnSpc>
              <a:spcAft>
                <a:spcPts val="815"/>
              </a:spcAft>
            </a:pP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However, not all student with intellectual disabilities will require this level of support or they may not require it in every area of learning. For example, a student who requires specific assessment supports in English Language Arts, may need minimal supports in Physical and Health Education.</a:t>
            </a:r>
          </a:p>
          <a:p>
            <a:pPr>
              <a:lnSpc>
                <a:spcPct val="107000"/>
              </a:lnSpc>
              <a:spcAft>
                <a:spcPts val="815"/>
              </a:spcAft>
            </a:pP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We have many students with mild intellectual disabilities who do work towards standard curriculum in all areas of learning and graduate with a Dogwood Diploma. Supports for these students will be similar to the previous examples of students with universal and targeted (essential) supports.</a:t>
            </a:r>
          </a:p>
          <a:p>
            <a:pPr>
              <a:lnSpc>
                <a:spcPct val="107000"/>
              </a:lnSpc>
              <a:spcAft>
                <a:spcPts val="815"/>
              </a:spcAft>
            </a:pP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However, we also have students with mild to profound intellectual disabilities who may require specific goals and assessment practices to allow for equitable access to areas of learning alongside their peers. This is where the use of IEP replacement curricular goals are utilized.</a:t>
            </a:r>
          </a:p>
          <a:p>
            <a:pPr>
              <a:lnSpc>
                <a:spcPct val="107000"/>
              </a:lnSpc>
              <a:spcAft>
                <a:spcPts val="815"/>
              </a:spcAft>
            </a:pPr>
            <a:endParaRPr lang="en-CA"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latin typeface="Calibri" panose="020F0502020204030204" pitchFamily="34" charset="0"/>
                <a:ea typeface="Calibri" panose="020F0502020204030204" pitchFamily="34" charset="0"/>
                <a:cs typeface="Times New Roman" panose="02020603050405020304" pitchFamily="18" charset="0"/>
              </a:rPr>
              <a:t>It is important to presume competence and respond to the individuals needs rather than automatically assuming replacement curriculum is needed. Monitoring students progress at the outset of a new course is key in making the decision to continue working towards standard BC Curriculum or make the switch to related replacement curriculum. When the decision is made to implement replacement curriculum it is done with careful and meaning consultation between the student’s parent and case manager.</a:t>
            </a:r>
            <a:endParaRPr lang="en-US" dirty="0">
              <a:cs typeface="Calibri"/>
            </a:endParaRPr>
          </a:p>
        </p:txBody>
      </p:sp>
      <p:sp>
        <p:nvSpPr>
          <p:cNvPr id="4" name="Slide Number Placeholder 3"/>
          <p:cNvSpPr>
            <a:spLocks noGrp="1"/>
          </p:cNvSpPr>
          <p:nvPr>
            <p:ph type="sldNum" sz="quarter" idx="5"/>
          </p:nvPr>
        </p:nvSpPr>
        <p:spPr/>
        <p:txBody>
          <a:bodyPr/>
          <a:lstStyle/>
          <a:p>
            <a:fld id="{CE146099-839B-484C-A120-BA287108C630}" type="slidenum">
              <a:rPr lang="en-US"/>
              <a:t>17</a:t>
            </a:fld>
            <a:endParaRPr lang="en-US"/>
          </a:p>
        </p:txBody>
      </p:sp>
    </p:spTree>
    <p:extLst>
      <p:ext uri="{BB962C8B-B14F-4D97-AF65-F5344CB8AC3E}">
        <p14:creationId xmlns:p14="http://schemas.microsoft.com/office/powerpoint/2010/main" val="2558419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CA" sz="1800">
                <a:latin typeface="Calibri" panose="020F0502020204030204" pitchFamily="34" charset="0"/>
                <a:ea typeface="Calibri" panose="020F0502020204030204" pitchFamily="34" charset="0"/>
                <a:cs typeface="Times New Roman" panose="02020603050405020304" pitchFamily="18" charset="0"/>
              </a:rPr>
              <a:t>It is important to note that using replacement goals as a method of evaluation and communicating student learning pertains only to the small number of students who are assessed in relation to the individualized learning goals outlined in their IEP, rather than the learning standards. </a:t>
            </a:r>
            <a:r>
              <a:rPr lang="en-CA" sz="1800" b="1">
                <a:latin typeface="Calibri" panose="020F0502020204030204" pitchFamily="34" charset="0"/>
                <a:ea typeface="Calibri" panose="020F0502020204030204" pitchFamily="34" charset="0"/>
                <a:cs typeface="Times New Roman" panose="02020603050405020304" pitchFamily="18" charset="0"/>
              </a:rPr>
              <a:t>These are students who are working toward an Evergreen (School Completion Certificate) rather than a Dogwood (Certificate of Graduation.) </a:t>
            </a:r>
          </a:p>
          <a:p>
            <a:pPr>
              <a:lnSpc>
                <a:spcPct val="107000"/>
              </a:lnSpc>
              <a:spcAft>
                <a:spcPts val="815"/>
              </a:spcAft>
            </a:pPr>
            <a:endParaRPr lang="en-CA"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a:latin typeface="Calibri" panose="020F0502020204030204" pitchFamily="34" charset="0"/>
                <a:ea typeface="Calibri" panose="020F0502020204030204" pitchFamily="34" charset="0"/>
                <a:cs typeface="Times New Roman" panose="02020603050405020304" pitchFamily="18" charset="0"/>
              </a:rPr>
              <a:t>Students with disabilities and diverse abilities whose learning is supported by individualized learning goals must have an IEP that outlines their goals and the methods for evaluating the goals. These learning goals are set by teachers in consultation with students, parents, caregivers, and other student support team members (e.g., Case Managers, Specialist Teachers, physiotherapists, speech pathologists, psychologists, educational assistants, occupational therapists) and are recorded in the student’s IEP. </a:t>
            </a:r>
          </a:p>
          <a:p>
            <a:pPr>
              <a:lnSpc>
                <a:spcPct val="107000"/>
              </a:lnSpc>
              <a:spcAft>
                <a:spcPts val="815"/>
              </a:spcAft>
            </a:pPr>
            <a:endParaRPr lang="en-CA"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a:latin typeface="Calibri" panose="020F0502020204030204" pitchFamily="34" charset="0"/>
                <a:ea typeface="Calibri" panose="020F0502020204030204" pitchFamily="34" charset="0"/>
                <a:cs typeface="Times New Roman" panose="02020603050405020304" pitchFamily="18" charset="0"/>
              </a:rPr>
              <a:t>Students receive feedback in a manner that is identified in the individualized learning goals of their IEP (e.g., proficiency scales, letter grades and percentages, descriptive feedback). Communication of student learning aligns with the school and/or district’s regular reporting periods and formats.</a:t>
            </a:r>
          </a:p>
          <a:p>
            <a:pPr>
              <a:lnSpc>
                <a:spcPct val="107000"/>
              </a:lnSpc>
              <a:spcAft>
                <a:spcPts val="815"/>
              </a:spcAft>
            </a:pPr>
            <a:endParaRPr lang="en-CA"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a:latin typeface="Calibri" panose="020F0502020204030204" pitchFamily="34" charset="0"/>
                <a:ea typeface="Calibri" panose="020F0502020204030204" pitchFamily="34" charset="0"/>
                <a:cs typeface="Times New Roman" panose="02020603050405020304" pitchFamily="18" charset="0"/>
              </a:rPr>
              <a:t>It is also important to note that these students' learning experiences in the classroom should  be aligned with the content and competencies their peers  are exploring but with modifications (replacement goals) to meet their unique needs.</a:t>
            </a:r>
            <a:endParaRPr lang="en-CA" sz="1800">
              <a:latin typeface="Calibri" panose="020F0502020204030204" pitchFamily="34" charset="0"/>
              <a:ea typeface="Calibri" panose="020F0502020204030204" pitchFamily="34" charset="0"/>
              <a:cs typeface="Times New Roman" panose="02020603050405020304" pitchFamily="18" charset="0"/>
            </a:endParaRPr>
          </a:p>
          <a:p>
            <a:endParaRPr lang="en-CA"/>
          </a:p>
        </p:txBody>
      </p:sp>
      <p:sp>
        <p:nvSpPr>
          <p:cNvPr id="4" name="Slide Number Placeholder 3"/>
          <p:cNvSpPr>
            <a:spLocks noGrp="1"/>
          </p:cNvSpPr>
          <p:nvPr>
            <p:ph type="sldNum" sz="quarter" idx="5"/>
          </p:nvPr>
        </p:nvSpPr>
        <p:spPr/>
        <p:txBody>
          <a:bodyPr/>
          <a:lstStyle/>
          <a:p>
            <a:fld id="{CE146099-839B-484C-A120-BA287108C630}" type="slidenum">
              <a:rPr lang="en-CA" smtClean="0"/>
              <a:t>18</a:t>
            </a:fld>
            <a:endParaRPr lang="en-CA"/>
          </a:p>
        </p:txBody>
      </p:sp>
    </p:spTree>
    <p:extLst>
      <p:ext uri="{BB962C8B-B14F-4D97-AF65-F5344CB8AC3E}">
        <p14:creationId xmlns:p14="http://schemas.microsoft.com/office/powerpoint/2010/main" val="2421528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a:latin typeface="Calibri" panose="020F0502020204030204" pitchFamily="34" charset="0"/>
                <a:ea typeface="Calibri" panose="020F0502020204030204" pitchFamily="34" charset="0"/>
                <a:cs typeface="Times New Roman" panose="02020603050405020304" pitchFamily="18" charset="0"/>
              </a:rPr>
              <a:t>So how are replacement goals created? In the next several slides we will discuss this process, give examples of how this process may look in action and how the communication of this learning can be presented.</a:t>
            </a:r>
          </a:p>
          <a:p>
            <a:pPr>
              <a:lnSpc>
                <a:spcPct val="107000"/>
              </a:lnSpc>
              <a:spcAft>
                <a:spcPts val="815"/>
              </a:spcAft>
            </a:pPr>
            <a:endParaRPr lang="en-CA"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a:latin typeface="Calibri" panose="020F0502020204030204" pitchFamily="34" charset="0"/>
                <a:ea typeface="Calibri" panose="020F0502020204030204" pitchFamily="34" charset="0"/>
                <a:cs typeface="Times New Roman" panose="02020603050405020304" pitchFamily="18" charset="0"/>
              </a:rPr>
              <a:t>Classroom Teachers are responsible for the creation, design and implementation of related learning activities, and evaluation of replacement curricular goals that a student is working towards in their area of learning. The science teacher creates and evaluates the replacement goal(s) for Science, the art teacher for Art Studio.</a:t>
            </a:r>
          </a:p>
          <a:p>
            <a:pPr>
              <a:lnSpc>
                <a:spcPct val="107000"/>
              </a:lnSpc>
              <a:spcAft>
                <a:spcPts val="815"/>
              </a:spcAft>
            </a:pPr>
            <a:endParaRPr lang="en-CA"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a:latin typeface="Calibri" panose="020F0502020204030204" pitchFamily="34" charset="0"/>
                <a:ea typeface="Calibri" panose="020F0502020204030204" pitchFamily="34" charset="0"/>
                <a:cs typeface="Times New Roman" panose="02020603050405020304" pitchFamily="18" charset="0"/>
              </a:rPr>
              <a:t>Of course, this is not done in isolation but in collaboration with the student (if appropriate) and the student’s case manager (typically a B.A.S.E.S. teacher). The classroom teacher is the expert in their area of learning and know the curricular competencies that they want to focus on in their teaching and the Case Manager knows the student’s strengths, needs, and interests. Together, they look at the curricular competencies of the area of learning at grade level and decide on 1 to 3 competencies to focus on for the student.</a:t>
            </a:r>
            <a:r>
              <a:rPr lang="en-US" sz="1800">
                <a:solidFill>
                  <a:srgbClr val="44546A"/>
                </a:solidFill>
                <a:latin typeface="Calibri" panose="020F0502020204030204" pitchFamily="34" charset="0"/>
                <a:ea typeface="Times New Roman" panose="02020603050405020304" pitchFamily="18" charset="0"/>
                <a:cs typeface="Times New Roman" panose="02020603050405020304" pitchFamily="18" charset="0"/>
              </a:rPr>
              <a:t> </a:t>
            </a:r>
          </a:p>
          <a:p>
            <a:pPr>
              <a:lnSpc>
                <a:spcPct val="107000"/>
              </a:lnSpc>
              <a:spcAft>
                <a:spcPts val="815"/>
              </a:spcAft>
            </a:pPr>
            <a:endParaRPr lang="en-CA"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a:latin typeface="Calibri" panose="020F0502020204030204" pitchFamily="34" charset="0"/>
                <a:ea typeface="Calibri" panose="020F0502020204030204" pitchFamily="34" charset="0"/>
                <a:cs typeface="Times New Roman" panose="02020603050405020304" pitchFamily="18" charset="0"/>
              </a:rPr>
              <a:t>An individualized objective is created in relation to the curricular competency of focus. This is must be attainable for the student. Specific criteria for evaluating  this competency must also be clearly defined. This individualized objective is the replacement goal and recorded in the students IEP by the Case Manager.</a:t>
            </a:r>
          </a:p>
          <a:p>
            <a:pPr>
              <a:lnSpc>
                <a:spcPct val="107000"/>
              </a:lnSpc>
              <a:spcAft>
                <a:spcPts val="815"/>
              </a:spcAft>
            </a:pPr>
            <a:endParaRPr lang="en-CA"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a:latin typeface="Calibri" panose="020F0502020204030204" pitchFamily="34" charset="0"/>
                <a:ea typeface="Calibri" panose="020F0502020204030204" pitchFamily="34" charset="0"/>
                <a:cs typeface="Times New Roman" panose="02020603050405020304" pitchFamily="18" charset="0"/>
              </a:rPr>
              <a:t>This does not mean that this is the only learning that the student engages in during their time in this class. The replacement goals are meant to be an area of focus for the evaluation and reporting of learning in the class. The student has access to and engages in all learning activities within the area of learning but is only being evaluated on progress toward the specific replacement curricular goals, not the learning standards for that class.</a:t>
            </a:r>
            <a:endParaRPr lang="en-CA" sz="1800">
              <a:latin typeface="Calibri" panose="020F0502020204030204" pitchFamily="34" charset="0"/>
              <a:ea typeface="Calibri" panose="020F0502020204030204" pitchFamily="34" charset="0"/>
              <a:cs typeface="Times New Roman" panose="02020603050405020304" pitchFamily="18" charset="0"/>
            </a:endParaRPr>
          </a:p>
          <a:p>
            <a:endParaRPr lang="en-CA"/>
          </a:p>
        </p:txBody>
      </p:sp>
      <p:sp>
        <p:nvSpPr>
          <p:cNvPr id="4" name="Slide Number Placeholder 3"/>
          <p:cNvSpPr>
            <a:spLocks noGrp="1"/>
          </p:cNvSpPr>
          <p:nvPr>
            <p:ph type="sldNum" sz="quarter" idx="5"/>
          </p:nvPr>
        </p:nvSpPr>
        <p:spPr/>
        <p:txBody>
          <a:bodyPr/>
          <a:lstStyle/>
          <a:p>
            <a:fld id="{CE146099-839B-484C-A120-BA287108C630}" type="slidenum">
              <a:rPr lang="en-CA" smtClean="0"/>
              <a:t>19</a:t>
            </a:fld>
            <a:endParaRPr lang="en-CA"/>
          </a:p>
        </p:txBody>
      </p:sp>
    </p:spTree>
    <p:extLst>
      <p:ext uri="{BB962C8B-B14F-4D97-AF65-F5344CB8AC3E}">
        <p14:creationId xmlns:p14="http://schemas.microsoft.com/office/powerpoint/2010/main" val="3909922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a:cs typeface="Calibri"/>
            </a:endParaRPr>
          </a:p>
          <a:p>
            <a:endParaRPr lang="en-US"/>
          </a:p>
        </p:txBody>
      </p:sp>
      <p:sp>
        <p:nvSpPr>
          <p:cNvPr id="4" name="Slide Number Placeholder 3"/>
          <p:cNvSpPr>
            <a:spLocks noGrp="1"/>
          </p:cNvSpPr>
          <p:nvPr>
            <p:ph type="sldNum" sz="quarter" idx="5"/>
          </p:nvPr>
        </p:nvSpPr>
        <p:spPr/>
        <p:txBody>
          <a:bodyPr/>
          <a:lstStyle/>
          <a:p>
            <a:fld id="{E4209021-8FD2-47DE-9248-3785FC294E14}" type="slidenum">
              <a:rPr lang="en-CA" smtClean="0"/>
              <a:t>2</a:t>
            </a:fld>
            <a:endParaRPr lang="en-CA"/>
          </a:p>
        </p:txBody>
      </p:sp>
    </p:spTree>
    <p:extLst>
      <p:ext uri="{BB962C8B-B14F-4D97-AF65-F5344CB8AC3E}">
        <p14:creationId xmlns:p14="http://schemas.microsoft.com/office/powerpoint/2010/main" val="6392662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a:latin typeface="Calibri" panose="020F0502020204030204" pitchFamily="34" charset="0"/>
                <a:ea typeface="Calibri" panose="020F0502020204030204" pitchFamily="34" charset="0"/>
                <a:cs typeface="Times New Roman" panose="02020603050405020304" pitchFamily="18" charset="0"/>
              </a:rPr>
              <a:t>In MyEdBC, when students are working towards replacement curricular goals, it should be very clear that the student is not completing all the learning outcomes  for the area of learning. Reporting should clearly indicate that evaluation and assignment of a proficiency scale indicator or percentage/letter grade is in relation to IEP replacement curricular goals and not BC Curriculum in the area of learning. This is done via report card comments and descriptive feedback.</a:t>
            </a:r>
          </a:p>
          <a:p>
            <a:pPr>
              <a:lnSpc>
                <a:spcPct val="107000"/>
              </a:lnSpc>
              <a:spcAft>
                <a:spcPts val="815"/>
              </a:spcAft>
            </a:pPr>
            <a:endParaRPr lang="en-CA"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a:latin typeface="Calibri" panose="020F0502020204030204" pitchFamily="34" charset="0"/>
                <a:ea typeface="Calibri" panose="020F0502020204030204" pitchFamily="34" charset="0"/>
                <a:cs typeface="Times New Roman" panose="02020603050405020304" pitchFamily="18" charset="0"/>
              </a:rPr>
              <a:t>An Individualized reporting form can be utilized to fit replacement curricular goals into standard reporting structures as well as to make this communication more meaningful and authentic; including strength-based feedback and areas for further growth. </a:t>
            </a:r>
            <a:endParaRPr lang="en-CA"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a:latin typeface="Calibri" panose="020F0502020204030204" pitchFamily="34" charset="0"/>
                <a:ea typeface="Calibri" panose="020F0502020204030204" pitchFamily="34" charset="0"/>
                <a:cs typeface="Times New Roman" panose="02020603050405020304" pitchFamily="18" charset="0"/>
              </a:rPr>
              <a:t>We will now explore a template and examples of an individualized reporting form.</a:t>
            </a:r>
            <a:endParaRPr lang="en-CA" sz="1800">
              <a:latin typeface="Calibri" panose="020F0502020204030204" pitchFamily="34" charset="0"/>
              <a:ea typeface="Calibri" panose="020F0502020204030204" pitchFamily="34" charset="0"/>
              <a:cs typeface="Times New Roman" panose="02020603050405020304" pitchFamily="18" charset="0"/>
            </a:endParaRPr>
          </a:p>
          <a:p>
            <a:endParaRPr lang="en-CA"/>
          </a:p>
        </p:txBody>
      </p:sp>
      <p:sp>
        <p:nvSpPr>
          <p:cNvPr id="4" name="Slide Number Placeholder 3"/>
          <p:cNvSpPr>
            <a:spLocks noGrp="1"/>
          </p:cNvSpPr>
          <p:nvPr>
            <p:ph type="sldNum" sz="quarter" idx="5"/>
          </p:nvPr>
        </p:nvSpPr>
        <p:spPr/>
        <p:txBody>
          <a:bodyPr/>
          <a:lstStyle/>
          <a:p>
            <a:fld id="{CE146099-839B-484C-A120-BA287108C630}" type="slidenum">
              <a:rPr lang="en-CA" smtClean="0"/>
              <a:t>20</a:t>
            </a:fld>
            <a:endParaRPr lang="en-CA"/>
          </a:p>
        </p:txBody>
      </p:sp>
    </p:spTree>
    <p:extLst>
      <p:ext uri="{BB962C8B-B14F-4D97-AF65-F5344CB8AC3E}">
        <p14:creationId xmlns:p14="http://schemas.microsoft.com/office/powerpoint/2010/main" val="8137656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a:latin typeface="Calibri" panose="020F0502020204030204" pitchFamily="34" charset="0"/>
                <a:ea typeface="Calibri" panose="020F0502020204030204" pitchFamily="34" charset="0"/>
                <a:cs typeface="Times New Roman" panose="02020603050405020304" pitchFamily="18" charset="0"/>
              </a:rPr>
              <a:t>Include this form in the resources</a:t>
            </a:r>
            <a:endParaRPr lang="en-CA" sz="1800">
              <a:latin typeface="Calibri" panose="020F0502020204030204" pitchFamily="34" charset="0"/>
              <a:ea typeface="Calibri" panose="020F0502020204030204" pitchFamily="34" charset="0"/>
              <a:cs typeface="Times New Roman" panose="02020603050405020304" pitchFamily="18" charset="0"/>
            </a:endParaRPr>
          </a:p>
          <a:p>
            <a:endParaRPr lang="en-CA"/>
          </a:p>
          <a:p>
            <a:pPr>
              <a:lnSpc>
                <a:spcPct val="107000"/>
              </a:lnSpc>
              <a:spcAft>
                <a:spcPts val="815"/>
              </a:spcAft>
            </a:pPr>
            <a:r>
              <a:rPr lang="en-US" sz="1800">
                <a:latin typeface="Calibri" panose="020F0502020204030204" pitchFamily="34" charset="0"/>
                <a:ea typeface="Calibri" panose="020F0502020204030204" pitchFamily="34" charset="0"/>
                <a:cs typeface="Times New Roman" panose="02020603050405020304" pitchFamily="18" charset="0"/>
              </a:rPr>
              <a:t>Here is an example of a form that could be utilized to meaningfully interpret and report the learning for a student working towards replacement curricular goals for students in grade 8 and 9. Please take a moment to look at this. This form can be sent home to parents/guardians, as an addendum to the report that is generated in MyEdBC.</a:t>
            </a:r>
            <a:endParaRPr lang="en-CA"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a:latin typeface="Calibri" panose="020F0502020204030204" pitchFamily="34" charset="0"/>
                <a:ea typeface="Calibri" panose="020F0502020204030204" pitchFamily="34" charset="0"/>
                <a:cs typeface="Times New Roman" panose="02020603050405020304" pitchFamily="18" charset="0"/>
              </a:rPr>
              <a:t>Let's now look at an example of this form in use.</a:t>
            </a:r>
            <a:endParaRPr lang="en-CA" sz="1800">
              <a:latin typeface="Calibri" panose="020F0502020204030204" pitchFamily="34" charset="0"/>
              <a:ea typeface="Calibri" panose="020F0502020204030204" pitchFamily="34" charset="0"/>
              <a:cs typeface="Times New Roman" panose="02020603050405020304" pitchFamily="18" charset="0"/>
            </a:endParaRPr>
          </a:p>
          <a:p>
            <a:endParaRPr lang="en-CA"/>
          </a:p>
        </p:txBody>
      </p:sp>
      <p:sp>
        <p:nvSpPr>
          <p:cNvPr id="4" name="Slide Number Placeholder 3"/>
          <p:cNvSpPr>
            <a:spLocks noGrp="1"/>
          </p:cNvSpPr>
          <p:nvPr>
            <p:ph type="sldNum" sz="quarter" idx="5"/>
          </p:nvPr>
        </p:nvSpPr>
        <p:spPr/>
        <p:txBody>
          <a:bodyPr/>
          <a:lstStyle/>
          <a:p>
            <a:fld id="{CE146099-839B-484C-A120-BA287108C630}" type="slidenum">
              <a:rPr lang="en-CA" smtClean="0"/>
              <a:t>21</a:t>
            </a:fld>
            <a:endParaRPr lang="en-CA"/>
          </a:p>
        </p:txBody>
      </p:sp>
    </p:spTree>
    <p:extLst>
      <p:ext uri="{BB962C8B-B14F-4D97-AF65-F5344CB8AC3E}">
        <p14:creationId xmlns:p14="http://schemas.microsoft.com/office/powerpoint/2010/main" val="31706220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a:latin typeface="Calibri" panose="020F0502020204030204" pitchFamily="34" charset="0"/>
                <a:ea typeface="Calibri" panose="020F0502020204030204" pitchFamily="34" charset="0"/>
                <a:cs typeface="Times New Roman" panose="02020603050405020304" pitchFamily="18" charset="0"/>
              </a:rPr>
              <a:t>Consider the following profile:</a:t>
            </a:r>
            <a:endParaRPr lang="en-CA" sz="1800">
              <a:latin typeface="Calibri" panose="020F0502020204030204" pitchFamily="34" charset="0"/>
              <a:ea typeface="Calibri" panose="020F0502020204030204" pitchFamily="34" charset="0"/>
              <a:cs typeface="Times New Roman" panose="02020603050405020304" pitchFamily="18" charset="0"/>
            </a:endParaRPr>
          </a:p>
          <a:p>
            <a:pPr marL="349415" indent="-349415">
              <a:lnSpc>
                <a:spcPct val="107000"/>
              </a:lnSpc>
              <a:spcAft>
                <a:spcPts val="815"/>
              </a:spcAft>
              <a:buFont typeface="Arial" panose="020B0604020202020204" pitchFamily="34" charset="0"/>
              <a:buChar char="•"/>
              <a:tabLst>
                <a:tab pos="465887" algn="l"/>
              </a:tabLst>
            </a:pPr>
            <a:r>
              <a:rPr lang="en-CA" sz="1800">
                <a:latin typeface="Calibri" panose="020F0502020204030204" pitchFamily="34" charset="0"/>
                <a:ea typeface="Calibri" panose="020F0502020204030204" pitchFamily="34" charset="0"/>
                <a:cs typeface="Times New Roman" panose="02020603050405020304" pitchFamily="18" charset="0"/>
              </a:rPr>
              <a:t>Greg is a grade 9 student with Mild intellectual Disabilities  (K-designation)</a:t>
            </a:r>
          </a:p>
          <a:p>
            <a:pPr marL="349415" indent="-349415">
              <a:lnSpc>
                <a:spcPct val="107000"/>
              </a:lnSpc>
              <a:spcAft>
                <a:spcPts val="815"/>
              </a:spcAft>
              <a:buFont typeface="Arial" panose="020B0604020202020204" pitchFamily="34" charset="0"/>
              <a:buChar char="•"/>
              <a:tabLst>
                <a:tab pos="465887" algn="l"/>
              </a:tabLst>
            </a:pPr>
            <a:r>
              <a:rPr lang="en-CA" sz="1800">
                <a:latin typeface="Calibri" panose="020F0502020204030204" pitchFamily="34" charset="0"/>
                <a:ea typeface="Calibri" panose="020F0502020204030204" pitchFamily="34" charset="0"/>
                <a:cs typeface="Times New Roman" panose="02020603050405020304" pitchFamily="18" charset="0"/>
              </a:rPr>
              <a:t>His psychoeducational assessment describes him as a capable young man with strengths in physical motor skills, sports and verbal comprehension with stretches in working memory and critical thinking.</a:t>
            </a:r>
          </a:p>
          <a:p>
            <a:pPr marL="349415" indent="-349415">
              <a:lnSpc>
                <a:spcPct val="107000"/>
              </a:lnSpc>
              <a:spcAft>
                <a:spcPts val="815"/>
              </a:spcAft>
              <a:buFont typeface="Arial" panose="020B0604020202020204" pitchFamily="34" charset="0"/>
              <a:buChar char="•"/>
              <a:tabLst>
                <a:tab pos="465887" algn="l"/>
              </a:tabLst>
            </a:pPr>
            <a:r>
              <a:rPr lang="en-CA" sz="1800">
                <a:latin typeface="Calibri" panose="020F0502020204030204" pitchFamily="34" charset="0"/>
                <a:ea typeface="Calibri" panose="020F0502020204030204" pitchFamily="34" charset="0"/>
                <a:cs typeface="Times New Roman" panose="02020603050405020304" pitchFamily="18" charset="0"/>
              </a:rPr>
              <a:t>He is working toward replacement curriculum in his "academically heavy" courses like Social Studies and Science and working on literacy, numeracy and </a:t>
            </a:r>
            <a:r>
              <a:rPr lang="en-CA" sz="1800" err="1">
                <a:latin typeface="Calibri" panose="020F0502020204030204" pitchFamily="34" charset="0"/>
                <a:ea typeface="Calibri" panose="020F0502020204030204" pitchFamily="34" charset="0"/>
                <a:cs typeface="Times New Roman" panose="02020603050405020304" pitchFamily="18" charset="0"/>
              </a:rPr>
              <a:t>lifeskills</a:t>
            </a:r>
            <a:r>
              <a:rPr lang="en-CA" sz="1800">
                <a:latin typeface="Calibri" panose="020F0502020204030204" pitchFamily="34" charset="0"/>
                <a:ea typeface="Calibri" panose="020F0502020204030204" pitchFamily="34" charset="0"/>
                <a:cs typeface="Times New Roman" panose="02020603050405020304" pitchFamily="18" charset="0"/>
              </a:rPr>
              <a:t> type goals in an IEP related BASES block. </a:t>
            </a:r>
          </a:p>
          <a:p>
            <a:pPr marL="349415" indent="-349415">
              <a:lnSpc>
                <a:spcPct val="107000"/>
              </a:lnSpc>
              <a:spcAft>
                <a:spcPts val="815"/>
              </a:spcAft>
              <a:buFont typeface="Arial" panose="020B0604020202020204" pitchFamily="34" charset="0"/>
              <a:buChar char="•"/>
              <a:tabLst>
                <a:tab pos="465887" algn="l"/>
              </a:tabLst>
            </a:pPr>
            <a:r>
              <a:rPr lang="en-CA" sz="1800">
                <a:latin typeface="Calibri" panose="020F0502020204030204" pitchFamily="34" charset="0"/>
                <a:ea typeface="Calibri" panose="020F0502020204030204" pitchFamily="34" charset="0"/>
                <a:cs typeface="Times New Roman" panose="02020603050405020304" pitchFamily="18" charset="0"/>
              </a:rPr>
              <a:t>He is working towards standard curriculum in PE, Art, and Foods.</a:t>
            </a:r>
          </a:p>
          <a:p>
            <a:pPr marL="349415" indent="-349415">
              <a:lnSpc>
                <a:spcPct val="107000"/>
              </a:lnSpc>
              <a:spcAft>
                <a:spcPts val="815"/>
              </a:spcAft>
              <a:buFont typeface="Arial" panose="020B0604020202020204" pitchFamily="34" charset="0"/>
              <a:buChar char="•"/>
              <a:tabLst>
                <a:tab pos="465887" algn="l"/>
              </a:tabLst>
            </a:pPr>
            <a:r>
              <a:rPr lang="en-CA" sz="1800">
                <a:latin typeface="Calibri" panose="020F0502020204030204" pitchFamily="34" charset="0"/>
                <a:ea typeface="Calibri" panose="020F0502020204030204" pitchFamily="34" charset="0"/>
                <a:cs typeface="Times New Roman" panose="02020603050405020304" pitchFamily="18" charset="0"/>
              </a:rPr>
              <a:t>He will be working towards an Evergreen school leaving certificate as he moves into his graduation program years (10-12).</a:t>
            </a:r>
          </a:p>
          <a:p>
            <a:endParaRPr lang="en-CA"/>
          </a:p>
        </p:txBody>
      </p:sp>
      <p:sp>
        <p:nvSpPr>
          <p:cNvPr id="4" name="Slide Number Placeholder 3"/>
          <p:cNvSpPr>
            <a:spLocks noGrp="1"/>
          </p:cNvSpPr>
          <p:nvPr>
            <p:ph type="sldNum" sz="quarter" idx="5"/>
          </p:nvPr>
        </p:nvSpPr>
        <p:spPr/>
        <p:txBody>
          <a:bodyPr/>
          <a:lstStyle/>
          <a:p>
            <a:fld id="{CE146099-839B-484C-A120-BA287108C630}" type="slidenum">
              <a:rPr lang="en-CA" smtClean="0"/>
              <a:t>22</a:t>
            </a:fld>
            <a:endParaRPr lang="en-CA"/>
          </a:p>
        </p:txBody>
      </p:sp>
    </p:spTree>
    <p:extLst>
      <p:ext uri="{BB962C8B-B14F-4D97-AF65-F5344CB8AC3E}">
        <p14:creationId xmlns:p14="http://schemas.microsoft.com/office/powerpoint/2010/main" val="1813466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a:latin typeface="Calibri" panose="020F0502020204030204" pitchFamily="34" charset="0"/>
                <a:ea typeface="Calibri" panose="020F0502020204030204" pitchFamily="34" charset="0"/>
                <a:cs typeface="Times New Roman" panose="02020603050405020304" pitchFamily="18" charset="0"/>
              </a:rPr>
              <a:t>Include this example in the resource.</a:t>
            </a:r>
          </a:p>
          <a:p>
            <a:pPr>
              <a:lnSpc>
                <a:spcPct val="107000"/>
              </a:lnSpc>
              <a:spcAft>
                <a:spcPts val="815"/>
              </a:spcAft>
            </a:pPr>
            <a:endParaRPr lang="en-CA"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a:latin typeface="Calibri" panose="020F0502020204030204" pitchFamily="34" charset="0"/>
                <a:ea typeface="Calibri" panose="020F0502020204030204" pitchFamily="34" charset="0"/>
                <a:cs typeface="Times New Roman" panose="02020603050405020304" pitchFamily="18" charset="0"/>
              </a:rPr>
              <a:t>In this science 9 class, it was determined within the first 3-4 weeks of class that Greg would need replacement goals in science 9 to access curriculum at his level and feel success in his learning. The science teacher consulted with Greg’s case manager and they created replacement curricular goals for Greg, they also made sure to communicated this to Greg’s parents and involve them in the conversation.</a:t>
            </a:r>
          </a:p>
          <a:p>
            <a:pPr>
              <a:lnSpc>
                <a:spcPct val="107000"/>
              </a:lnSpc>
              <a:spcAft>
                <a:spcPts val="815"/>
              </a:spcAft>
            </a:pPr>
            <a:endParaRPr lang="en-CA"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a:latin typeface="Calibri" panose="020F0502020204030204" pitchFamily="34" charset="0"/>
                <a:ea typeface="Calibri" panose="020F0502020204030204" pitchFamily="34" charset="0"/>
                <a:cs typeface="Times New Roman" panose="02020603050405020304" pitchFamily="18" charset="0"/>
              </a:rPr>
              <a:t>The following is an example of the mid semester report. This form was sent home to accompany the </a:t>
            </a:r>
            <a:r>
              <a:rPr lang="en-US" sz="1800" err="1">
                <a:latin typeface="Calibri" panose="020F0502020204030204" pitchFamily="34" charset="0"/>
                <a:ea typeface="Calibri" panose="020F0502020204030204" pitchFamily="34" charset="0"/>
                <a:cs typeface="Times New Roman" panose="02020603050405020304" pitchFamily="18" charset="0"/>
              </a:rPr>
              <a:t>MyEDBC</a:t>
            </a:r>
            <a:r>
              <a:rPr lang="en-US" sz="1800">
                <a:latin typeface="Calibri" panose="020F0502020204030204" pitchFamily="34" charset="0"/>
                <a:ea typeface="Calibri" panose="020F0502020204030204" pitchFamily="34" charset="0"/>
                <a:cs typeface="Times New Roman" panose="02020603050405020304" pitchFamily="18" charset="0"/>
              </a:rPr>
              <a:t> report generated at this time. </a:t>
            </a:r>
            <a:endParaRPr lang="en-CA"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a:latin typeface="Calibri" panose="020F0502020204030204" pitchFamily="34" charset="0"/>
                <a:ea typeface="Calibri" panose="020F0502020204030204" pitchFamily="34" charset="0"/>
                <a:cs typeface="Times New Roman" panose="02020603050405020304" pitchFamily="18" charset="0"/>
              </a:rPr>
              <a:t>You will see that the competencies are chosen and copied directly from the BC curriculum guide for the area of learning, and the replacement goal related to that competency is created specifically for the individual student. A method for measurement of how this goal relates to the proficiency scale is included with the goals, making it very clear what the evaluated proficiency rating mean in relation to that goal.</a:t>
            </a:r>
          </a:p>
          <a:p>
            <a:pPr>
              <a:lnSpc>
                <a:spcPct val="107000"/>
              </a:lnSpc>
              <a:spcAft>
                <a:spcPts val="815"/>
              </a:spcAft>
            </a:pPr>
            <a:endParaRPr lang="en-CA"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a:latin typeface="Calibri" panose="020F0502020204030204" pitchFamily="34" charset="0"/>
                <a:ea typeface="Calibri" panose="020F0502020204030204" pitchFamily="34" charset="0"/>
                <a:cs typeface="Times New Roman" panose="02020603050405020304" pitchFamily="18" charset="0"/>
              </a:rPr>
              <a:t>The proficiency scale rating that would appear on the MyEdBC report card would reflect the </a:t>
            </a:r>
            <a:r>
              <a:rPr lang="en-US" sz="1800" b="1">
                <a:latin typeface="Calibri" panose="020F0502020204030204" pitchFamily="34" charset="0"/>
                <a:ea typeface="Calibri" panose="020F0502020204030204" pitchFamily="34" charset="0"/>
                <a:cs typeface="Times New Roman" panose="02020603050405020304" pitchFamily="18" charset="0"/>
              </a:rPr>
              <a:t>classroom teacher’s evaluation of an overall rating that amalgamates the individual goals as the classroom teacher sees fit.</a:t>
            </a:r>
          </a:p>
          <a:p>
            <a:pPr>
              <a:lnSpc>
                <a:spcPct val="107000"/>
              </a:lnSpc>
              <a:spcAft>
                <a:spcPts val="815"/>
              </a:spcAft>
            </a:pPr>
            <a:endParaRPr lang="en-CA" sz="1800">
              <a:latin typeface="Calibri" panose="020F0502020204030204" pitchFamily="34" charset="0"/>
              <a:ea typeface="Calibri" panose="020F0502020204030204" pitchFamily="34" charset="0"/>
              <a:cs typeface="Times New Roman" panose="02020603050405020304" pitchFamily="18" charset="0"/>
            </a:endParaRPr>
          </a:p>
          <a:p>
            <a:pPr defTabSz="931774">
              <a:defRPr/>
            </a:pPr>
            <a:r>
              <a:rPr lang="en-US" sz="1800">
                <a:latin typeface="Calibri" panose="020F0502020204030204" pitchFamily="34" charset="0"/>
                <a:ea typeface="Calibri" panose="020F0502020204030204" pitchFamily="34" charset="0"/>
                <a:cs typeface="Times New Roman" panose="02020603050405020304" pitchFamily="18" charset="0"/>
              </a:rPr>
              <a:t>The strength-based feedback and where to next section provide further opportunity for meaningful and authentic discussion of the students learning in relation to the replacement goals.</a:t>
            </a:r>
            <a:endParaRPr lang="en-CA" sz="1800">
              <a:latin typeface="Calibri" panose="020F0502020204030204" pitchFamily="34" charset="0"/>
              <a:ea typeface="Calibri" panose="020F0502020204030204" pitchFamily="34" charset="0"/>
              <a:cs typeface="Times New Roman" panose="02020603050405020304" pitchFamily="18" charset="0"/>
            </a:endParaRPr>
          </a:p>
          <a:p>
            <a:endParaRPr lang="en-CA"/>
          </a:p>
        </p:txBody>
      </p:sp>
      <p:sp>
        <p:nvSpPr>
          <p:cNvPr id="4" name="Slide Number Placeholder 3"/>
          <p:cNvSpPr>
            <a:spLocks noGrp="1"/>
          </p:cNvSpPr>
          <p:nvPr>
            <p:ph type="sldNum" sz="quarter" idx="5"/>
          </p:nvPr>
        </p:nvSpPr>
        <p:spPr/>
        <p:txBody>
          <a:bodyPr/>
          <a:lstStyle/>
          <a:p>
            <a:fld id="{CE146099-839B-484C-A120-BA287108C630}" type="slidenum">
              <a:rPr lang="en-CA" smtClean="0"/>
              <a:t>23</a:t>
            </a:fld>
            <a:endParaRPr lang="en-CA"/>
          </a:p>
        </p:txBody>
      </p:sp>
    </p:spTree>
    <p:extLst>
      <p:ext uri="{BB962C8B-B14F-4D97-AF65-F5344CB8AC3E}">
        <p14:creationId xmlns:p14="http://schemas.microsoft.com/office/powerpoint/2010/main" val="3125864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a:latin typeface="Calibri" panose="020F0502020204030204" pitchFamily="34" charset="0"/>
                <a:ea typeface="Calibri" panose="020F0502020204030204" pitchFamily="34" charset="0"/>
                <a:cs typeface="Times New Roman" panose="02020603050405020304" pitchFamily="18" charset="0"/>
              </a:rPr>
              <a:t>Include template in resources</a:t>
            </a:r>
          </a:p>
          <a:p>
            <a:pPr defTabSz="931774">
              <a:defRPr/>
            </a:pPr>
            <a:endParaRPr lang="en-US" sz="1800">
              <a:latin typeface="Calibri" panose="020F0502020204030204" pitchFamily="34" charset="0"/>
              <a:ea typeface="Calibri" panose="020F0502020204030204" pitchFamily="34" charset="0"/>
              <a:cs typeface="Times New Roman" panose="02020603050405020304" pitchFamily="18" charset="0"/>
            </a:endParaRPr>
          </a:p>
          <a:p>
            <a:pPr defTabSz="931774">
              <a:defRPr/>
            </a:pPr>
            <a:r>
              <a:rPr lang="en-US" sz="1800">
                <a:latin typeface="Calibri" panose="020F0502020204030204" pitchFamily="34" charset="0"/>
                <a:ea typeface="Calibri" panose="020F0502020204030204" pitchFamily="34" charset="0"/>
                <a:cs typeface="Times New Roman" panose="02020603050405020304" pitchFamily="18" charset="0"/>
              </a:rPr>
              <a:t>In this second example we explore what this may look like for a students in grades 10-12 with replacement curricular goals. As you can see, this template is very similar to the one for grade 8 and 9, except this time we are evaluating replacement goals with letter grades and percentages.</a:t>
            </a:r>
            <a:endParaRPr lang="en-CA" sz="1800">
              <a:latin typeface="Calibri" panose="020F0502020204030204" pitchFamily="34" charset="0"/>
              <a:ea typeface="Calibri" panose="020F0502020204030204" pitchFamily="34" charset="0"/>
              <a:cs typeface="Times New Roman" panose="02020603050405020304" pitchFamily="18" charset="0"/>
            </a:endParaRPr>
          </a:p>
          <a:p>
            <a:endParaRPr lang="en-CA"/>
          </a:p>
        </p:txBody>
      </p:sp>
      <p:sp>
        <p:nvSpPr>
          <p:cNvPr id="4" name="Slide Number Placeholder 3"/>
          <p:cNvSpPr>
            <a:spLocks noGrp="1"/>
          </p:cNvSpPr>
          <p:nvPr>
            <p:ph type="sldNum" sz="quarter" idx="5"/>
          </p:nvPr>
        </p:nvSpPr>
        <p:spPr/>
        <p:txBody>
          <a:bodyPr/>
          <a:lstStyle/>
          <a:p>
            <a:fld id="{CE146099-839B-484C-A120-BA287108C630}" type="slidenum">
              <a:rPr lang="en-CA" smtClean="0"/>
              <a:t>24</a:t>
            </a:fld>
            <a:endParaRPr lang="en-CA"/>
          </a:p>
        </p:txBody>
      </p:sp>
    </p:spTree>
    <p:extLst>
      <p:ext uri="{BB962C8B-B14F-4D97-AF65-F5344CB8AC3E}">
        <p14:creationId xmlns:p14="http://schemas.microsoft.com/office/powerpoint/2010/main" val="3998598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In this example we will look at a student who has a complex learning profile.</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marL="349415" indent="-349415">
              <a:lnSpc>
                <a:spcPct val="107000"/>
              </a:lnSpc>
              <a:spcAft>
                <a:spcPts val="815"/>
              </a:spcAft>
              <a:buFont typeface="Arial" panose="020B0604020202020204" pitchFamily="34" charset="0"/>
              <a:buChar char="•"/>
              <a:tabLst>
                <a:tab pos="465887" algn="l"/>
              </a:tabLst>
            </a:pPr>
            <a:r>
              <a:rPr lang="en-CA" sz="1800" dirty="0">
                <a:latin typeface="Calibri" panose="020F0502020204030204" pitchFamily="34" charset="0"/>
                <a:ea typeface="Calibri" panose="020F0502020204030204" pitchFamily="34" charset="0"/>
                <a:cs typeface="Times New Roman" panose="02020603050405020304" pitchFamily="18" charset="0"/>
              </a:rPr>
              <a:t>Kai is a Grade 10 student with Fetal-Alcohol Syndrome (D-designation) and a Moderate to Profound Intellectual Disabilities (C-designation)</a:t>
            </a:r>
          </a:p>
          <a:p>
            <a:pPr marL="349415" indent="-349415">
              <a:lnSpc>
                <a:spcPct val="107000"/>
              </a:lnSpc>
              <a:spcAft>
                <a:spcPts val="815"/>
              </a:spcAft>
              <a:buFont typeface="Arial" panose="020B0604020202020204" pitchFamily="34" charset="0"/>
              <a:buChar char="•"/>
              <a:tabLst>
                <a:tab pos="465887" algn="l"/>
              </a:tabLst>
            </a:pPr>
            <a:r>
              <a:rPr lang="en-CA" sz="1800" dirty="0">
                <a:latin typeface="Calibri" panose="020F0502020204030204" pitchFamily="34" charset="0"/>
                <a:ea typeface="Calibri" panose="020F0502020204030204" pitchFamily="34" charset="0"/>
                <a:cs typeface="Times New Roman" panose="02020603050405020304" pitchFamily="18" charset="0"/>
              </a:rPr>
              <a:t>Kai’s ability to plan and execute any task is severely impacted by their diagnosis. they require constant prompting and reminders to complete any tasks. they rely heavily on the use of visual supports and direction from a teacher or Inclusive Education Support Worker. their Fine motor skills are a relative strength and they enjoy drawing and painting.</a:t>
            </a:r>
          </a:p>
          <a:p>
            <a:pPr marL="349415" indent="-349415">
              <a:lnSpc>
                <a:spcPct val="107000"/>
              </a:lnSpc>
              <a:spcAft>
                <a:spcPts val="815"/>
              </a:spcAft>
              <a:buFont typeface="Arial" panose="020B0604020202020204" pitchFamily="34" charset="0"/>
              <a:buChar char="•"/>
              <a:tabLst>
                <a:tab pos="465887" algn="l"/>
              </a:tabLst>
            </a:pPr>
            <a:r>
              <a:rPr lang="en-CA" sz="1800" dirty="0">
                <a:latin typeface="Calibri" panose="020F0502020204030204" pitchFamily="34" charset="0"/>
                <a:ea typeface="Calibri" panose="020F0502020204030204" pitchFamily="34" charset="0"/>
                <a:cs typeface="Times New Roman" panose="02020603050405020304" pitchFamily="18" charset="0"/>
              </a:rPr>
              <a:t>Kai is on an Evergreen School Leaving certificate (Modified) program. </a:t>
            </a:r>
          </a:p>
          <a:p>
            <a:pPr marL="349415" indent="-349415">
              <a:lnSpc>
                <a:spcPct val="107000"/>
              </a:lnSpc>
              <a:spcAft>
                <a:spcPts val="815"/>
              </a:spcAft>
              <a:buFont typeface="Arial" panose="020B0604020202020204" pitchFamily="34" charset="0"/>
              <a:buChar char="•"/>
              <a:tabLst>
                <a:tab pos="465887" algn="l"/>
              </a:tabLst>
            </a:pPr>
            <a:r>
              <a:rPr lang="en-CA" sz="1800" dirty="0">
                <a:latin typeface="Calibri" panose="020F0502020204030204" pitchFamily="34" charset="0"/>
                <a:ea typeface="Calibri" panose="020F0502020204030204" pitchFamily="34" charset="0"/>
                <a:cs typeface="Times New Roman" panose="02020603050405020304" pitchFamily="18" charset="0"/>
              </a:rPr>
              <a:t>While the majority of kai’s educational program is very individualized with life skills goals via IEP and BASES programming (</a:t>
            </a:r>
            <a:r>
              <a:rPr lang="en-CA" sz="1800" dirty="0" err="1">
                <a:latin typeface="Calibri" panose="020F0502020204030204" pitchFamily="34" charset="0"/>
                <a:ea typeface="Calibri" panose="020F0502020204030204" pitchFamily="34" charset="0"/>
                <a:cs typeface="Times New Roman" panose="02020603050405020304" pitchFamily="18" charset="0"/>
              </a:rPr>
              <a:t>ie</a:t>
            </a:r>
            <a:r>
              <a:rPr lang="en-CA" sz="1800" dirty="0">
                <a:latin typeface="Calibri" panose="020F0502020204030204" pitchFamily="34" charset="0"/>
                <a:ea typeface="Calibri" panose="020F0502020204030204" pitchFamily="34" charset="0"/>
                <a:cs typeface="Times New Roman" panose="02020603050405020304" pitchFamily="18" charset="0"/>
              </a:rPr>
              <a:t>. personal hygiene, safety in the community, and social/emotional regulation), kai is also enrolled and included in an Art 10 class in which they are able to attend to for approximately 30mins per class.</a:t>
            </a:r>
          </a:p>
          <a:p>
            <a:pPr>
              <a:lnSpc>
                <a:spcPct val="107000"/>
              </a:lnSpc>
              <a:spcAft>
                <a:spcPts val="815"/>
              </a:spcAft>
              <a:tabLst>
                <a:tab pos="465887" algn="l"/>
              </a:tabLst>
            </a:pP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In this art studio 10 class, the classroom teacher and case manager have worked together to create replacement curriculum at the outset of the course. Having worked with kai for a few years now, their Case Manager has a good understanding of their strengths and needs and knows that replacement curricular goals is the appropriate path for the art course. This, of course, is all done with the case manager ensuring parents are consulted, understand, and agree with the plan.</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CE146099-839B-484C-A120-BA287108C630}" type="slidenum">
              <a:rPr lang="en-CA" smtClean="0"/>
              <a:t>25</a:t>
            </a:fld>
            <a:endParaRPr lang="en-CA"/>
          </a:p>
        </p:txBody>
      </p:sp>
    </p:spTree>
    <p:extLst>
      <p:ext uri="{BB962C8B-B14F-4D97-AF65-F5344CB8AC3E}">
        <p14:creationId xmlns:p14="http://schemas.microsoft.com/office/powerpoint/2010/main" val="42012527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latin typeface="Calibri" panose="020F0502020204030204" pitchFamily="34" charset="0"/>
                <a:ea typeface="Calibri" panose="020F0502020204030204" pitchFamily="34" charset="0"/>
                <a:cs typeface="Times New Roman" panose="02020603050405020304" pitchFamily="18" charset="0"/>
              </a:rPr>
              <a:t>Include example in resources:</a:t>
            </a:r>
          </a:p>
          <a:p>
            <a:pPr defTabSz="931774">
              <a:defRPr/>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defTabSz="931774">
              <a:defRPr/>
            </a:pPr>
            <a:r>
              <a:rPr lang="en-US" sz="1800" dirty="0">
                <a:latin typeface="Calibri" panose="020F0502020204030204" pitchFamily="34" charset="0"/>
                <a:ea typeface="Calibri" panose="020F0502020204030204" pitchFamily="34" charset="0"/>
                <a:cs typeface="Times New Roman" panose="02020603050405020304" pitchFamily="18" charset="0"/>
              </a:rPr>
              <a:t>Please take a moment to look over this example reporting form that would have been sent home with </a:t>
            </a:r>
            <a:r>
              <a:rPr lang="en-US" sz="1800" dirty="0" err="1">
                <a:latin typeface="Calibri" panose="020F0502020204030204" pitchFamily="34" charset="0"/>
                <a:ea typeface="Calibri" panose="020F0502020204030204" pitchFamily="34" charset="0"/>
                <a:cs typeface="Times New Roman" panose="02020603050405020304" pitchFamily="18" charset="0"/>
              </a:rPr>
              <a:t>kais</a:t>
            </a:r>
            <a:r>
              <a:rPr lang="en-US" sz="1800" dirty="0">
                <a:latin typeface="Calibri" panose="020F0502020204030204" pitchFamily="34" charset="0"/>
                <a:ea typeface="Calibri" panose="020F0502020204030204" pitchFamily="34" charset="0"/>
                <a:cs typeface="Times New Roman" panose="02020603050405020304" pitchFamily="18" charset="0"/>
              </a:rPr>
              <a:t> report card at the end of the semester. Again, everything here is similar to the grade 8-9 example we looked at, with the exception of letter grade/percentages in place of proficiency scale rating.</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CE146099-839B-484C-A120-BA287108C630}" type="slidenum">
              <a:rPr lang="en-CA" smtClean="0"/>
              <a:t>26</a:t>
            </a:fld>
            <a:endParaRPr lang="en-CA"/>
          </a:p>
        </p:txBody>
      </p:sp>
    </p:spTree>
    <p:extLst>
      <p:ext uri="{BB962C8B-B14F-4D97-AF65-F5344CB8AC3E}">
        <p14:creationId xmlns:p14="http://schemas.microsoft.com/office/powerpoint/2010/main" val="26416678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Pause the video at this time and engage in table talk discussions with the following question. </a:t>
            </a:r>
          </a:p>
        </p:txBody>
      </p:sp>
      <p:sp>
        <p:nvSpPr>
          <p:cNvPr id="4" name="Slide Number Placeholder 3"/>
          <p:cNvSpPr>
            <a:spLocks noGrp="1"/>
          </p:cNvSpPr>
          <p:nvPr>
            <p:ph type="sldNum" sz="quarter" idx="5"/>
          </p:nvPr>
        </p:nvSpPr>
        <p:spPr/>
        <p:txBody>
          <a:bodyPr/>
          <a:lstStyle/>
          <a:p>
            <a:pPr defTabSz="931774">
              <a:defRPr/>
            </a:pPr>
            <a:fld id="{E4209021-8FD2-47DE-9248-3785FC294E14}" type="slidenum">
              <a:rPr lang="en-CA">
                <a:solidFill>
                  <a:prstClr val="black"/>
                </a:solidFill>
                <a:latin typeface="Calibri" panose="020F0502020204030204"/>
              </a:rPr>
              <a:pPr defTabSz="931774">
                <a:defRPr/>
              </a:pPr>
              <a:t>27</a:t>
            </a:fld>
            <a:endParaRPr lang="en-CA">
              <a:solidFill>
                <a:prstClr val="black"/>
              </a:solidFill>
              <a:latin typeface="Calibri" panose="020F0502020204030204"/>
            </a:endParaRPr>
          </a:p>
        </p:txBody>
      </p:sp>
    </p:spTree>
    <p:extLst>
      <p:ext uri="{BB962C8B-B14F-4D97-AF65-F5344CB8AC3E}">
        <p14:creationId xmlns:p14="http://schemas.microsoft.com/office/powerpoint/2010/main" val="33358551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Read directly from slide</a:t>
            </a:r>
          </a:p>
        </p:txBody>
      </p:sp>
      <p:sp>
        <p:nvSpPr>
          <p:cNvPr id="4" name="Slide Number Placeholder 3"/>
          <p:cNvSpPr>
            <a:spLocks noGrp="1"/>
          </p:cNvSpPr>
          <p:nvPr>
            <p:ph type="sldNum" sz="quarter" idx="5"/>
          </p:nvPr>
        </p:nvSpPr>
        <p:spPr/>
        <p:txBody>
          <a:bodyPr/>
          <a:lstStyle/>
          <a:p>
            <a:fld id="{CE146099-839B-484C-A120-BA287108C630}" type="slidenum">
              <a:rPr lang="en-CA" smtClean="0"/>
              <a:t>28</a:t>
            </a:fld>
            <a:endParaRPr lang="en-CA"/>
          </a:p>
        </p:txBody>
      </p:sp>
    </p:spTree>
    <p:extLst>
      <p:ext uri="{BB962C8B-B14F-4D97-AF65-F5344CB8AC3E}">
        <p14:creationId xmlns:p14="http://schemas.microsoft.com/office/powerpoint/2010/main" val="26637465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E146099-839B-484C-A120-BA287108C630}" type="slidenum">
              <a:rPr lang="en-CA" smtClean="0"/>
              <a:t>29</a:t>
            </a:fld>
            <a:endParaRPr lang="en-CA"/>
          </a:p>
        </p:txBody>
      </p:sp>
    </p:spTree>
    <p:extLst>
      <p:ext uri="{BB962C8B-B14F-4D97-AF65-F5344CB8AC3E}">
        <p14:creationId xmlns:p14="http://schemas.microsoft.com/office/powerpoint/2010/main" val="3078832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mentioned in previous modules, our inclusive education system, redesigned curriculum and connected reporting policy prioritizes the participation, growth and development of all students.</a:t>
            </a:r>
          </a:p>
          <a:p>
            <a:r>
              <a:rPr lang="en-CA"/>
              <a:t>In the context of an inclusive education system rooted in the First Peoples' Principles of Learning, we acknowledge that learning serves as a foundation for the well-being of the self, the family, the community, the land, the spirits, and the ancestors. These principles emphasize the significance of valuing and appreciating each learner's uniqueness, recognizing that they possess specific gifts that can be nurtured and supported to flourish. By embracing this perspective, our inclusive education system not only ensures equal access to education but also cultivates an environment where every student feels valued, respected, and empowered to thrive on their individual learning journey.</a:t>
            </a:r>
            <a:endParaRPr lang="en-US">
              <a:cs typeface="Calibri"/>
            </a:endParaRPr>
          </a:p>
          <a:p>
            <a:endParaRPr lang="en-CA">
              <a:cs typeface="Calibri"/>
            </a:endParaRPr>
          </a:p>
          <a:p>
            <a:endParaRPr lang="en-CA"/>
          </a:p>
          <a:p>
            <a:endParaRPr lang="en-CA"/>
          </a:p>
        </p:txBody>
      </p:sp>
      <p:sp>
        <p:nvSpPr>
          <p:cNvPr id="4" name="Slide Number Placeholder 3"/>
          <p:cNvSpPr>
            <a:spLocks noGrp="1"/>
          </p:cNvSpPr>
          <p:nvPr>
            <p:ph type="sldNum" sz="quarter" idx="5"/>
          </p:nvPr>
        </p:nvSpPr>
        <p:spPr/>
        <p:txBody>
          <a:bodyPr/>
          <a:lstStyle/>
          <a:p>
            <a:fld id="{CE146099-839B-484C-A120-BA287108C630}" type="slidenum">
              <a:rPr lang="en-CA" smtClean="0"/>
              <a:t>3</a:t>
            </a:fld>
            <a:endParaRPr lang="en-CA"/>
          </a:p>
        </p:txBody>
      </p:sp>
    </p:spTree>
    <p:extLst>
      <p:ext uri="{BB962C8B-B14F-4D97-AF65-F5344CB8AC3E}">
        <p14:creationId xmlns:p14="http://schemas.microsoft.com/office/powerpoint/2010/main" val="1411554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uphold these principles, our assessment and reporting practices need to be designed to be inclusive and accommodate the diverse needs and abilities of our students. With this we also recognize the importance of reflecting on the histories, lived experiences, perspectives/worldviews, cultures, and strengths of our learners in the assessment process. Our aim is to create an assessment framework that truly values the unique identities and capabilities of each individual, and to offer a variety of supports and access points, ensuring that every student has the opportunity to showcase their knowledge and competencies. </a:t>
            </a:r>
            <a:endParaRPr lang="en-US">
              <a:cs typeface="Calibri" panose="020F0502020204030204"/>
            </a:endParaRPr>
          </a:p>
          <a:p>
            <a:endParaRPr lang="en-US"/>
          </a:p>
          <a:p>
            <a:r>
              <a:rPr lang="en-US"/>
              <a:t>In addition, Inclusive assessment practices go beyond traditional methods and provide multiple opportunities for students to practice and demonstrate their knowledge and competencies. We understand that students have different learning styles and strengths, and therefore, we employ a variety of assessment techniques. This includes observations, conversations, and the use of multi-modal demonstrations of learning, allowing students to showcase their understanding and skills through different means.</a:t>
            </a:r>
            <a:endParaRPr lang="en-US">
              <a:cs typeface="Calibri"/>
            </a:endParaRPr>
          </a:p>
          <a:p>
            <a:r>
              <a:rPr lang="en-US"/>
              <a:t>By employing a triangulation of evidence of learning, we ensure that our assessment practices consider the whole student, taking into account their diverse abilities, experiences, and forms of expression. We aim to create a comprehensive assessment framework that captures the full range of student capabilities and provides a holistic understanding of their progress and achievements.</a:t>
            </a:r>
            <a:endParaRPr lang="en-US">
              <a:cs typeface="Calibri"/>
            </a:endParaRPr>
          </a:p>
          <a:p>
            <a:endParaRPr lang="en-US"/>
          </a:p>
          <a:p>
            <a:r>
              <a:rPr lang="en-US"/>
              <a:t>Our reporting system reflects these inclusive assessment practices, offering a comprehensive and meaningful portrayal of each student's growth and development. It provides a platform to communicate student progress, strengths, and areas for improvement to students, parents, and the wider educational community. We believe that inclusive reporting not only promotes transparency and accountability but also celebrates the unique accomplishments and contributions of every learner.</a:t>
            </a:r>
            <a:endParaRPr lang="en-US">
              <a:cs typeface="Calibri"/>
            </a:endParaRPr>
          </a:p>
          <a:p>
            <a:pPr>
              <a:lnSpc>
                <a:spcPct val="120000"/>
              </a:lnSpc>
              <a:spcBef>
                <a:spcPts val="1000"/>
              </a:spcBef>
            </a:pPr>
            <a:endParaRPr lang="en-US">
              <a:cs typeface="Calibri"/>
            </a:endParaRPr>
          </a:p>
        </p:txBody>
      </p:sp>
      <p:sp>
        <p:nvSpPr>
          <p:cNvPr id="4" name="Slide Number Placeholder 3"/>
          <p:cNvSpPr>
            <a:spLocks noGrp="1"/>
          </p:cNvSpPr>
          <p:nvPr>
            <p:ph type="sldNum" sz="quarter" idx="5"/>
          </p:nvPr>
        </p:nvSpPr>
        <p:spPr/>
        <p:txBody>
          <a:bodyPr/>
          <a:lstStyle/>
          <a:p>
            <a:fld id="{CE146099-839B-484C-A120-BA287108C630}" type="slidenum">
              <a:rPr lang="en-US"/>
              <a:t>4</a:t>
            </a:fld>
            <a:endParaRPr lang="en-US"/>
          </a:p>
        </p:txBody>
      </p:sp>
    </p:spTree>
    <p:extLst>
      <p:ext uri="{BB962C8B-B14F-4D97-AF65-F5344CB8AC3E}">
        <p14:creationId xmlns:p14="http://schemas.microsoft.com/office/powerpoint/2010/main" val="2614046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personalized approach to learning highlights the importance of creating multiple pathways for students to access the curriculum, and develop their skills, competencies, knowledge base and understandings.</a:t>
            </a:r>
          </a:p>
          <a:p>
            <a:endParaRPr lang="en-US">
              <a:cs typeface="Calibri"/>
            </a:endParaRPr>
          </a:p>
          <a:p>
            <a:r>
              <a:rPr lang="en-US"/>
              <a:t>While some students may readily access the curriculum goals, others may require varying levels of support or alternative methods to demonstrate their learning. This underscores the importance of offering targeted supports, individualized goals, and replacement goals for those who require additional assistance.</a:t>
            </a:r>
            <a:endParaRPr lang="en-US">
              <a:cs typeface="Calibri"/>
            </a:endParaRPr>
          </a:p>
          <a:p>
            <a:endParaRPr lang="en-US">
              <a:cs typeface="Calibri"/>
            </a:endParaRPr>
          </a:p>
          <a:p>
            <a:r>
              <a:rPr lang="en-US">
                <a:cs typeface="Calibri"/>
              </a:rPr>
              <a:t>The more transparent we make our assessments, for example defined proficiency scales with co-constructing success criteria, the more access points we may provide our learners.  For some, the scales may need to go further back in grade levels to find access points for our learners.  The competency based or standards based design of our curriculum allows for the progression of learning to be defined for us and for our students. We may just need to go further back or further forward to find an access point for all learners as discussed in modules 5 and 8. However, some of our students may need entirely different goals, unique to their development.</a:t>
            </a:r>
            <a:endParaRPr lang="en-US"/>
          </a:p>
          <a:p>
            <a:endParaRPr lang="en-US">
              <a:cs typeface="Calibri"/>
            </a:endParaRPr>
          </a:p>
          <a:p>
            <a:r>
              <a:rPr lang="en-US"/>
              <a:t>Collaboration between classroom teachers and support teachers is very important in creating multiple pathways for students. By working together with students and/or caregivers, they can understand and meet their different needs at their own level of learning and for them to demonstrate that learning in the best way that they can. This teamwork ensures that students get the right support and guidance to follow their personalized learning paths.</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E146099-839B-484C-A120-BA287108C630}" type="slidenum">
              <a:rPr lang="en-US"/>
              <a:t>5</a:t>
            </a:fld>
            <a:endParaRPr lang="en-US"/>
          </a:p>
        </p:txBody>
      </p:sp>
    </p:spTree>
    <p:extLst>
      <p:ext uri="{BB962C8B-B14F-4D97-AF65-F5344CB8AC3E}">
        <p14:creationId xmlns:p14="http://schemas.microsoft.com/office/powerpoint/2010/main" val="4102437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The reporting requirement for ELL students who are following the learning standards for a course are the same as for other students.  In alignment with the English Language Learning Policy Guide (2018), provincial proficiency scale indicator or letter grades and percentages are appropriate for ELL where with supports, they are capable of meeting the learning standards for a particular area of learning. In other words, if they are able to demonstrate the learning standards of the course, than you will report with a proficiency indicator, or letter grade and percentage.</a:t>
            </a:r>
          </a:p>
          <a:p>
            <a:endParaRPr lang="en-CA">
              <a:cs typeface="Calibri" panose="020F0502020204030204"/>
            </a:endParaRPr>
          </a:p>
          <a:p>
            <a:r>
              <a:rPr lang="en-CA">
                <a:cs typeface="Calibri" panose="020F0502020204030204"/>
              </a:rPr>
              <a:t>If the students are not yet able to meet the learning standards in some areas of learning due to their level of language proficiency, even with supports, then it would not be appropriate to use proficiency indicator or letter grades and percentage. In this case, reporting must contain information describing what the student CAN DO, areas that require further attention, and ways to support learning. </a:t>
            </a:r>
          </a:p>
          <a:p>
            <a:endParaRPr lang="en-CA"/>
          </a:p>
          <a:p>
            <a:r>
              <a:rPr lang="en-CA"/>
              <a:t>Along with the proficiency scale or percentages and letter grades it is particularly important to provide descriptive feedback.  The progress report must contain information on what the student can do, areas that require further attention or development, and ways of supporting learning.</a:t>
            </a:r>
            <a:endParaRPr lang="en-CA">
              <a:cs typeface="Calibri"/>
            </a:endParaRPr>
          </a:p>
          <a:p>
            <a:endParaRPr lang="en-CA">
              <a:cs typeface="Calibri"/>
            </a:endParaRPr>
          </a:p>
          <a:p>
            <a:r>
              <a:rPr lang="en-CA">
                <a:cs typeface="Calibri"/>
              </a:rPr>
              <a:t>More information will be shared in relation to this scenario once its been made available.</a:t>
            </a:r>
          </a:p>
          <a:p>
            <a:endParaRPr lang="en-CA"/>
          </a:p>
          <a:p>
            <a:endParaRPr lang="en-CA">
              <a:cs typeface="Calibri" panose="020F0502020204030204"/>
            </a:endParaRPr>
          </a:p>
          <a:p>
            <a:endParaRPr lang="en-CA">
              <a:cs typeface="Calibri" panose="020F0502020204030204"/>
            </a:endParaRPr>
          </a:p>
        </p:txBody>
      </p:sp>
      <p:sp>
        <p:nvSpPr>
          <p:cNvPr id="4" name="Slide Number Placeholder 3"/>
          <p:cNvSpPr>
            <a:spLocks noGrp="1"/>
          </p:cNvSpPr>
          <p:nvPr>
            <p:ph type="sldNum" sz="quarter" idx="5"/>
          </p:nvPr>
        </p:nvSpPr>
        <p:spPr/>
        <p:txBody>
          <a:bodyPr/>
          <a:lstStyle/>
          <a:p>
            <a:fld id="{CE146099-839B-484C-A120-BA287108C630}" type="slidenum">
              <a:rPr lang="en-CA" smtClean="0"/>
              <a:t>6</a:t>
            </a:fld>
            <a:endParaRPr lang="en-CA"/>
          </a:p>
        </p:txBody>
      </p:sp>
    </p:spTree>
    <p:extLst>
      <p:ext uri="{BB962C8B-B14F-4D97-AF65-F5344CB8AC3E}">
        <p14:creationId xmlns:p14="http://schemas.microsoft.com/office/powerpoint/2010/main" val="1403726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While student progress will be communicated using the proficiency scales and or percentages and letter grades, the ministry has additional requirements for this group of learners. Classroom teachers must also report on the p</a:t>
            </a:r>
            <a:r>
              <a:rPr lang="en-CA" sz="1800">
                <a:solidFill>
                  <a:srgbClr val="4D4D4F"/>
                </a:solidFill>
                <a:latin typeface="OpenSans"/>
              </a:rPr>
              <a:t>rogress in the development of English  language proficiency to parents in each of the school’s regular reporting periods.  </a:t>
            </a:r>
          </a:p>
          <a:p>
            <a:r>
              <a:rPr lang="en-CA"/>
              <a:t>Classroom teachers and ELL specialists/case mangers must collaborate to ensure that reporting is accurate and authentic either by providing information on a student's progress, or by reviewing and approving the information.</a:t>
            </a:r>
          </a:p>
          <a:p>
            <a:endParaRPr lang="en-CA">
              <a:solidFill>
                <a:srgbClr val="000000"/>
              </a:solidFill>
              <a:latin typeface="Calibri"/>
              <a:cs typeface="Calibri"/>
            </a:endParaRPr>
          </a:p>
          <a:p>
            <a:r>
              <a:rPr lang="en-CA" sz="1800">
                <a:solidFill>
                  <a:srgbClr val="4D4D4F"/>
                </a:solidFill>
                <a:latin typeface="OpenSans"/>
              </a:rPr>
              <a:t>This slide shows an example of a strength based descriptive feedback comment that also incorporates reporting on language development.</a:t>
            </a:r>
          </a:p>
          <a:p>
            <a:r>
              <a:rPr lang="en-CA" sz="1800">
                <a:solidFill>
                  <a:srgbClr val="4D4D4F"/>
                </a:solidFill>
                <a:latin typeface="OpenSans"/>
              </a:rPr>
              <a:t>Please pause the slide here for a couple of minutes.</a:t>
            </a:r>
          </a:p>
          <a:p>
            <a:endParaRPr lang="en-CA" sz="1800">
              <a:solidFill>
                <a:srgbClr val="4D4D4F"/>
              </a:solidFill>
              <a:latin typeface="OpenSans"/>
            </a:endParaRPr>
          </a:p>
          <a:p>
            <a:endParaRPr lang="en-CA">
              <a:cs typeface="Calibri"/>
            </a:endParaRPr>
          </a:p>
          <a:p>
            <a:pPr algn="l"/>
            <a:endParaRPr lang="en-CA">
              <a:cs typeface="Calibri"/>
            </a:endParaRPr>
          </a:p>
          <a:p>
            <a:endParaRPr lang="en-CA">
              <a:cs typeface="Calibri"/>
            </a:endParaRPr>
          </a:p>
        </p:txBody>
      </p:sp>
      <p:sp>
        <p:nvSpPr>
          <p:cNvPr id="4" name="Slide Number Placeholder 3"/>
          <p:cNvSpPr>
            <a:spLocks noGrp="1"/>
          </p:cNvSpPr>
          <p:nvPr>
            <p:ph type="sldNum" sz="quarter" idx="5"/>
          </p:nvPr>
        </p:nvSpPr>
        <p:spPr/>
        <p:txBody>
          <a:bodyPr/>
          <a:lstStyle/>
          <a:p>
            <a:fld id="{CE146099-839B-484C-A120-BA287108C630}" type="slidenum">
              <a:rPr lang="en-CA" smtClean="0"/>
              <a:t>7</a:t>
            </a:fld>
            <a:endParaRPr lang="en-CA"/>
          </a:p>
        </p:txBody>
      </p:sp>
    </p:spTree>
    <p:extLst>
      <p:ext uri="{BB962C8B-B14F-4D97-AF65-F5344CB8AC3E}">
        <p14:creationId xmlns:p14="http://schemas.microsoft.com/office/powerpoint/2010/main" val="789809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Pause the video at this time and engage in table talk discussions with the following question. </a:t>
            </a:r>
          </a:p>
          <a:p>
            <a:endParaRPr lang="en-US"/>
          </a:p>
          <a:p>
            <a:r>
              <a:rPr lang="en-CA"/>
              <a:t>With the understanding that limited language does not necessarily mean limited knowledge, what are some practical ways that we can authentically assess what ELL students know and can do?</a:t>
            </a:r>
            <a:endParaRPr lang="en-US"/>
          </a:p>
        </p:txBody>
      </p:sp>
      <p:sp>
        <p:nvSpPr>
          <p:cNvPr id="4" name="Slide Number Placeholder 3"/>
          <p:cNvSpPr>
            <a:spLocks noGrp="1"/>
          </p:cNvSpPr>
          <p:nvPr>
            <p:ph type="sldNum" sz="quarter" idx="5"/>
          </p:nvPr>
        </p:nvSpPr>
        <p:spPr/>
        <p:txBody>
          <a:bodyPr/>
          <a:lstStyle/>
          <a:p>
            <a:pPr defTabSz="931774">
              <a:defRPr/>
            </a:pPr>
            <a:fld id="{E4209021-8FD2-47DE-9248-3785FC294E14}" type="slidenum">
              <a:rPr lang="en-CA">
                <a:solidFill>
                  <a:prstClr val="black"/>
                </a:solidFill>
                <a:latin typeface="Calibri" panose="020F0502020204030204"/>
              </a:rPr>
              <a:pPr defTabSz="931774">
                <a:defRPr/>
              </a:pPr>
              <a:t>8</a:t>
            </a:fld>
            <a:endParaRPr lang="en-CA">
              <a:solidFill>
                <a:prstClr val="black"/>
              </a:solidFill>
              <a:latin typeface="Calibri" panose="020F0502020204030204"/>
            </a:endParaRPr>
          </a:p>
        </p:txBody>
      </p:sp>
    </p:spTree>
    <p:extLst>
      <p:ext uri="{BB962C8B-B14F-4D97-AF65-F5344CB8AC3E}">
        <p14:creationId xmlns:p14="http://schemas.microsoft.com/office/powerpoint/2010/main" val="873931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previously, while some students may readily access the curriculum goals, others may require varying levels of support or alternative methods to demonstrate their learning. This underscores the importance of offering targeted supports, individualized goals, and replacement goals for those who require additional assistance.</a:t>
            </a:r>
          </a:p>
          <a:p>
            <a:endParaRPr lang="en-US" dirty="0"/>
          </a:p>
          <a:p>
            <a:r>
              <a:rPr lang="en-US" dirty="0"/>
              <a:t>For students with a Ministry of Education Special Education Designation, an Individualized Education Plan (IEP) is necessary. The following chart on this slide outlines the different designations as defined by the Ministry of Education.</a:t>
            </a:r>
            <a:endParaRPr lang="en-US" dirty="0">
              <a:cs typeface="Calibri"/>
            </a:endParaRPr>
          </a:p>
          <a:p>
            <a:endParaRPr lang="en-US" dirty="0">
              <a:cs typeface="Calibri"/>
            </a:endParaRPr>
          </a:p>
          <a:p>
            <a:r>
              <a:rPr lang="en-US" dirty="0">
                <a:cs typeface="Calibri"/>
              </a:rPr>
              <a:t>An IEP is a document that describes the student’s profile, strengths, </a:t>
            </a:r>
            <a:r>
              <a:rPr lang="en-US" dirty="0"/>
              <a:t>interests, learning style, areas of need</a:t>
            </a:r>
            <a:r>
              <a:rPr lang="en-US" dirty="0">
                <a:cs typeface="Calibri"/>
              </a:rPr>
              <a:t>, and goals for development in areas of their education that differ from the BC Curriculum. </a:t>
            </a:r>
          </a:p>
          <a:p>
            <a:endParaRPr lang="en-US" dirty="0">
              <a:cs typeface="Calibri"/>
            </a:endParaRPr>
          </a:p>
          <a:p>
            <a:r>
              <a:rPr lang="en-US" dirty="0">
                <a:cs typeface="Calibri"/>
              </a:rPr>
              <a:t>Depending on the profile of the student, IEPs can range in complexity. Some plans simply inform school teams of supports needed to access grade level curriculum and others describe a highly individualized school program that has multiple supports and goals that are significantly different from grade level peers.</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CE146099-839B-484C-A120-BA287108C630}" type="slidenum">
              <a:rPr lang="en-US"/>
              <a:t>9</a:t>
            </a:fld>
            <a:endParaRPr lang="en-US"/>
          </a:p>
        </p:txBody>
      </p:sp>
    </p:spTree>
    <p:extLst>
      <p:ext uri="{BB962C8B-B14F-4D97-AF65-F5344CB8AC3E}">
        <p14:creationId xmlns:p14="http://schemas.microsoft.com/office/powerpoint/2010/main" val="1269898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48002-315D-49B1-B10F-137139C4BF9E}"/>
              </a:ext>
            </a:extLst>
          </p:cNvPr>
          <p:cNvSpPr>
            <a:spLocks noGrp="1"/>
          </p:cNvSpPr>
          <p:nvPr>
            <p:ph type="ctrTitle"/>
          </p:nvPr>
        </p:nvSpPr>
        <p:spPr>
          <a:xfrm>
            <a:off x="854896" y="1122363"/>
            <a:ext cx="7276733" cy="3381398"/>
          </a:xfrm>
        </p:spPr>
        <p:txBody>
          <a:bodyPr anchor="b">
            <a:normAutofit/>
          </a:bodyPr>
          <a:lstStyle>
            <a:lvl1pPr algn="l">
              <a:defRPr sz="4800" cap="none" spc="0" baseline="0"/>
            </a:lvl1pPr>
          </a:lstStyle>
          <a:p>
            <a:r>
              <a:rPr lang="en-US"/>
              <a:t>Click to edit Master title style</a:t>
            </a:r>
          </a:p>
        </p:txBody>
      </p:sp>
      <p:sp>
        <p:nvSpPr>
          <p:cNvPr id="3" name="Subtitle 2">
            <a:extLst>
              <a:ext uri="{FF2B5EF4-FFF2-40B4-BE49-F238E27FC236}">
                <a16:creationId xmlns:a16="http://schemas.microsoft.com/office/drawing/2014/main" id="{804535E0-4D9C-4DCA-8569-64503C5DC1D4}"/>
              </a:ext>
            </a:extLst>
          </p:cNvPr>
          <p:cNvSpPr>
            <a:spLocks noGrp="1"/>
          </p:cNvSpPr>
          <p:nvPr>
            <p:ph type="subTitle" idx="1"/>
          </p:nvPr>
        </p:nvSpPr>
        <p:spPr>
          <a:xfrm>
            <a:off x="854894" y="4612942"/>
            <a:ext cx="7276733" cy="1181683"/>
          </a:xfrm>
        </p:spPr>
        <p:txBody>
          <a:bodyPr>
            <a:normAutofit/>
          </a:bodyPr>
          <a:lstStyle>
            <a:lvl1pPr marL="0" indent="0" algn="l">
              <a:buNone/>
              <a:defRPr sz="18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283B68-70CF-4A98-948C-6EA4BD68D2BC}"/>
              </a:ext>
            </a:extLst>
          </p:cNvPr>
          <p:cNvSpPr>
            <a:spLocks noGrp="1"/>
          </p:cNvSpPr>
          <p:nvPr>
            <p:ph type="dt" sz="half" idx="10"/>
          </p:nvPr>
        </p:nvSpPr>
        <p:spPr/>
        <p:txBody>
          <a:bodyPr/>
          <a:lstStyle/>
          <a:p>
            <a:fld id="{326951E3-958F-4611-B170-D081BA0250F9}" type="datetimeFigureOut">
              <a:rPr lang="en-US" smtClean="0"/>
              <a:t>5/25/23</a:t>
            </a:fld>
            <a:endParaRPr lang="en-US"/>
          </a:p>
        </p:txBody>
      </p:sp>
      <p:sp>
        <p:nvSpPr>
          <p:cNvPr id="5" name="Footer Placeholder 4">
            <a:extLst>
              <a:ext uri="{FF2B5EF4-FFF2-40B4-BE49-F238E27FC236}">
                <a16:creationId xmlns:a16="http://schemas.microsoft.com/office/drawing/2014/main" id="{B3EC2EF9-7F83-4AD3-B3F6-B9D4618D6E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1B751B-3464-41CD-B728-A72BB191E29F}"/>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419613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B5731-248B-49C2-93DE-8A3260C9FB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D4D5C5-3D5A-4F3D-8A08-7053DACF1F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9E5372-3FC6-4227-B2DD-6CB24E65178F}"/>
              </a:ext>
            </a:extLst>
          </p:cNvPr>
          <p:cNvSpPr>
            <a:spLocks noGrp="1"/>
          </p:cNvSpPr>
          <p:nvPr>
            <p:ph type="dt" sz="half" idx="10"/>
          </p:nvPr>
        </p:nvSpPr>
        <p:spPr/>
        <p:txBody>
          <a:bodyPr/>
          <a:lstStyle/>
          <a:p>
            <a:fld id="{326951E3-958F-4611-B170-D081BA0250F9}" type="datetimeFigureOut">
              <a:rPr lang="en-US" smtClean="0"/>
              <a:t>5/25/23</a:t>
            </a:fld>
            <a:endParaRPr lang="en-US"/>
          </a:p>
        </p:txBody>
      </p:sp>
      <p:sp>
        <p:nvSpPr>
          <p:cNvPr id="5" name="Footer Placeholder 4">
            <a:extLst>
              <a:ext uri="{FF2B5EF4-FFF2-40B4-BE49-F238E27FC236}">
                <a16:creationId xmlns:a16="http://schemas.microsoft.com/office/drawing/2014/main" id="{B7C1B1B1-B637-4E46-B64C-F082B54C2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5567AD-4B78-41F6-B814-726D4BD4CE50}"/>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4080232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674D5E-67E6-4C23-B80A-0C66B53315EB}"/>
              </a:ext>
            </a:extLst>
          </p:cNvPr>
          <p:cNvSpPr>
            <a:spLocks noGrp="1"/>
          </p:cNvSpPr>
          <p:nvPr>
            <p:ph type="title" orient="vert"/>
          </p:nvPr>
        </p:nvSpPr>
        <p:spPr>
          <a:xfrm>
            <a:off x="8724900" y="876299"/>
            <a:ext cx="2628900" cy="5181601"/>
          </a:xfrm>
        </p:spPr>
        <p:txBody>
          <a:bodyPr vert="eaVert" anchor="b"/>
          <a:lstStyle/>
          <a:p>
            <a:r>
              <a:rPr lang="en-US"/>
              <a:t>Click to edit Master title style</a:t>
            </a:r>
          </a:p>
        </p:txBody>
      </p:sp>
      <p:sp>
        <p:nvSpPr>
          <p:cNvPr id="3" name="Vertical Text Placeholder 2">
            <a:extLst>
              <a:ext uri="{FF2B5EF4-FFF2-40B4-BE49-F238E27FC236}">
                <a16:creationId xmlns:a16="http://schemas.microsoft.com/office/drawing/2014/main" id="{42FEFF2A-08E8-447D-85C7-7D5A9C422C9D}"/>
              </a:ext>
            </a:extLst>
          </p:cNvPr>
          <p:cNvSpPr>
            <a:spLocks noGrp="1"/>
          </p:cNvSpPr>
          <p:nvPr>
            <p:ph type="body" orient="vert" idx="1"/>
          </p:nvPr>
        </p:nvSpPr>
        <p:spPr>
          <a:xfrm>
            <a:off x="838200" y="876299"/>
            <a:ext cx="773430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0030D-E580-4B0C-B5A8-2C8A094D9D8A}"/>
              </a:ext>
            </a:extLst>
          </p:cNvPr>
          <p:cNvSpPr>
            <a:spLocks noGrp="1"/>
          </p:cNvSpPr>
          <p:nvPr>
            <p:ph type="dt" sz="half" idx="10"/>
          </p:nvPr>
        </p:nvSpPr>
        <p:spPr/>
        <p:txBody>
          <a:bodyPr/>
          <a:lstStyle/>
          <a:p>
            <a:fld id="{326951E3-958F-4611-B170-D081BA0250F9}" type="datetimeFigureOut">
              <a:rPr lang="en-US" smtClean="0"/>
              <a:t>5/25/23</a:t>
            </a:fld>
            <a:endParaRPr lang="en-US"/>
          </a:p>
        </p:txBody>
      </p:sp>
      <p:sp>
        <p:nvSpPr>
          <p:cNvPr id="5" name="Footer Placeholder 4">
            <a:extLst>
              <a:ext uri="{FF2B5EF4-FFF2-40B4-BE49-F238E27FC236}">
                <a16:creationId xmlns:a16="http://schemas.microsoft.com/office/drawing/2014/main" id="{4F2DCAEB-1B6E-492E-918E-47179AF48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E4A38-A745-436E-9E33-63B9F81C0917}"/>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432562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BFD42-94A9-4345-AF38-7D562B5021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64C458-A63B-4032-B4EC-732DAC188C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855B5-7F2F-408B-800D-92CB34B99234}"/>
              </a:ext>
            </a:extLst>
          </p:cNvPr>
          <p:cNvSpPr>
            <a:spLocks noGrp="1"/>
          </p:cNvSpPr>
          <p:nvPr>
            <p:ph type="dt" sz="half" idx="10"/>
          </p:nvPr>
        </p:nvSpPr>
        <p:spPr/>
        <p:txBody>
          <a:bodyPr/>
          <a:lstStyle/>
          <a:p>
            <a:fld id="{326951E3-958F-4611-B170-D081BA0250F9}" type="datetimeFigureOut">
              <a:rPr lang="en-US" smtClean="0"/>
              <a:t>5/25/23</a:t>
            </a:fld>
            <a:endParaRPr lang="en-US"/>
          </a:p>
        </p:txBody>
      </p:sp>
      <p:sp>
        <p:nvSpPr>
          <p:cNvPr id="5" name="Footer Placeholder 4">
            <a:extLst>
              <a:ext uri="{FF2B5EF4-FFF2-40B4-BE49-F238E27FC236}">
                <a16:creationId xmlns:a16="http://schemas.microsoft.com/office/drawing/2014/main" id="{5C203412-EA6B-43CA-8B3A-F502587CBB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6E9EE-F895-4ECE-B4B2-586D65ED8432}"/>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039164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8193F-AFAD-4A9A-B0EF-530DFB19D8DD}"/>
              </a:ext>
            </a:extLst>
          </p:cNvPr>
          <p:cNvSpPr>
            <a:spLocks noGrp="1"/>
          </p:cNvSpPr>
          <p:nvPr>
            <p:ph type="title"/>
          </p:nvPr>
        </p:nvSpPr>
        <p:spPr>
          <a:xfrm>
            <a:off x="831849" y="876299"/>
            <a:ext cx="7876722" cy="3713165"/>
          </a:xfrm>
        </p:spPr>
        <p:txBody>
          <a:bodyPr anchor="b">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EFD1BBE4-9FC1-4F89-B120-1C49D816FDB9}"/>
              </a:ext>
            </a:extLst>
          </p:cNvPr>
          <p:cNvSpPr>
            <a:spLocks noGrp="1"/>
          </p:cNvSpPr>
          <p:nvPr>
            <p:ph type="body" idx="1"/>
          </p:nvPr>
        </p:nvSpPr>
        <p:spPr>
          <a:xfrm>
            <a:off x="831850" y="4746170"/>
            <a:ext cx="6781301" cy="1048455"/>
          </a:xfrm>
        </p:spPr>
        <p:txBody>
          <a:bodyPr>
            <a:normAutofit/>
          </a:bodyPr>
          <a:lstStyle>
            <a:lvl1pPr marL="0" indent="0">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530A6B-E3FD-4920-8128-C263CA1D65D1}"/>
              </a:ext>
            </a:extLst>
          </p:cNvPr>
          <p:cNvSpPr>
            <a:spLocks noGrp="1"/>
          </p:cNvSpPr>
          <p:nvPr>
            <p:ph type="dt" sz="half" idx="10"/>
          </p:nvPr>
        </p:nvSpPr>
        <p:spPr/>
        <p:txBody>
          <a:bodyPr/>
          <a:lstStyle/>
          <a:p>
            <a:fld id="{326951E3-958F-4611-B170-D081BA0250F9}" type="datetimeFigureOut">
              <a:rPr lang="en-US" smtClean="0"/>
              <a:t>5/25/23</a:t>
            </a:fld>
            <a:endParaRPr lang="en-US"/>
          </a:p>
        </p:txBody>
      </p:sp>
      <p:sp>
        <p:nvSpPr>
          <p:cNvPr id="5" name="Footer Placeholder 4">
            <a:extLst>
              <a:ext uri="{FF2B5EF4-FFF2-40B4-BE49-F238E27FC236}">
                <a16:creationId xmlns:a16="http://schemas.microsoft.com/office/drawing/2014/main" id="{8C166B85-0649-47DB-AD69-458D8F600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B25931-A293-42E9-BDF5-B2AE121D73AD}"/>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398411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262B-ECD6-47BB-A6F1-92A6033E93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8B8779-51E9-44D1-9F7B-28F3C6D3C44D}"/>
              </a:ext>
            </a:extLst>
          </p:cNvPr>
          <p:cNvSpPr>
            <a:spLocks noGrp="1"/>
          </p:cNvSpPr>
          <p:nvPr>
            <p:ph sz="half" idx="1"/>
          </p:nvPr>
        </p:nvSpPr>
        <p:spPr>
          <a:xfrm>
            <a:off x="848474" y="2080517"/>
            <a:ext cx="4970124" cy="39773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9E8BFB-5295-4C5E-9CB1-E276E9D0E51F}"/>
              </a:ext>
            </a:extLst>
          </p:cNvPr>
          <p:cNvSpPr>
            <a:spLocks noGrp="1"/>
          </p:cNvSpPr>
          <p:nvPr>
            <p:ph sz="half" idx="2"/>
          </p:nvPr>
        </p:nvSpPr>
        <p:spPr>
          <a:xfrm>
            <a:off x="6310899" y="2080517"/>
            <a:ext cx="4970124" cy="39773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5E22BF-1819-4301-B699-EF5A2F4D9BC4}"/>
              </a:ext>
            </a:extLst>
          </p:cNvPr>
          <p:cNvSpPr>
            <a:spLocks noGrp="1"/>
          </p:cNvSpPr>
          <p:nvPr>
            <p:ph type="dt" sz="half" idx="10"/>
          </p:nvPr>
        </p:nvSpPr>
        <p:spPr/>
        <p:txBody>
          <a:bodyPr/>
          <a:lstStyle/>
          <a:p>
            <a:fld id="{326951E3-958F-4611-B170-D081BA0250F9}" type="datetimeFigureOut">
              <a:rPr lang="en-US" smtClean="0"/>
              <a:t>5/25/23</a:t>
            </a:fld>
            <a:endParaRPr lang="en-US"/>
          </a:p>
        </p:txBody>
      </p:sp>
      <p:sp>
        <p:nvSpPr>
          <p:cNvPr id="6" name="Footer Placeholder 5">
            <a:extLst>
              <a:ext uri="{FF2B5EF4-FFF2-40B4-BE49-F238E27FC236}">
                <a16:creationId xmlns:a16="http://schemas.microsoft.com/office/drawing/2014/main" id="{3600A2DF-39DE-49C3-A213-3E8423C7AC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55D3A8-238B-4A68-A9F9-672D2F06070B}"/>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692246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7D468-D010-4225-B024-DCEF543BCEB9}"/>
              </a:ext>
            </a:extLst>
          </p:cNvPr>
          <p:cNvSpPr>
            <a:spLocks noGrp="1"/>
          </p:cNvSpPr>
          <p:nvPr>
            <p:ph type="title"/>
          </p:nvPr>
        </p:nvSpPr>
        <p:spPr>
          <a:xfrm>
            <a:off x="839788" y="571955"/>
            <a:ext cx="10441236" cy="13983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3D60A0-FCAB-425A-9ECD-94CDE4F472C6}"/>
              </a:ext>
            </a:extLst>
          </p:cNvPr>
          <p:cNvSpPr>
            <a:spLocks noGrp="1"/>
          </p:cNvSpPr>
          <p:nvPr>
            <p:ph type="body" idx="1"/>
          </p:nvPr>
        </p:nvSpPr>
        <p:spPr>
          <a:xfrm>
            <a:off x="844926" y="1983242"/>
            <a:ext cx="5007110" cy="814387"/>
          </a:xfrm>
        </p:spPr>
        <p:txBody>
          <a:bodyPr anchor="b">
            <a:normAutofit/>
          </a:bodyPr>
          <a:lstStyle>
            <a:lvl1pPr marL="0" indent="0">
              <a:lnSpc>
                <a:spcPct val="110000"/>
              </a:lnSpc>
              <a:buNone/>
              <a:defRPr sz="2000" b="0" cap="all" spc="14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6F986B-07CB-4FB0-9419-2AAB318B8A10}"/>
              </a:ext>
            </a:extLst>
          </p:cNvPr>
          <p:cNvSpPr>
            <a:spLocks noGrp="1"/>
          </p:cNvSpPr>
          <p:nvPr>
            <p:ph sz="half" idx="2"/>
          </p:nvPr>
        </p:nvSpPr>
        <p:spPr>
          <a:xfrm>
            <a:off x="850063" y="2813959"/>
            <a:ext cx="5007110" cy="32439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A9D784-7968-4E8B-B704-E42EE8F1872F}"/>
              </a:ext>
            </a:extLst>
          </p:cNvPr>
          <p:cNvSpPr>
            <a:spLocks noGrp="1"/>
          </p:cNvSpPr>
          <p:nvPr>
            <p:ph type="body" sz="quarter" idx="3"/>
          </p:nvPr>
        </p:nvSpPr>
        <p:spPr>
          <a:xfrm>
            <a:off x="6249255" y="1983242"/>
            <a:ext cx="5031769" cy="814387"/>
          </a:xfrm>
        </p:spPr>
        <p:txBody>
          <a:bodyPr anchor="b">
            <a:normAutofit/>
          </a:bodyPr>
          <a:lstStyle>
            <a:lvl1pPr marL="0" indent="0">
              <a:lnSpc>
                <a:spcPct val="110000"/>
              </a:lnSpc>
              <a:buNone/>
              <a:defRPr sz="2000" b="0" cap="all" spc="14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45754F-08D1-4593-988F-95F0ED1A017D}"/>
              </a:ext>
            </a:extLst>
          </p:cNvPr>
          <p:cNvSpPr>
            <a:spLocks noGrp="1"/>
          </p:cNvSpPr>
          <p:nvPr>
            <p:ph sz="quarter" idx="4"/>
          </p:nvPr>
        </p:nvSpPr>
        <p:spPr>
          <a:xfrm>
            <a:off x="6249255" y="2813959"/>
            <a:ext cx="5031769" cy="32439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ED2E61-83B4-4C8F-BBFE-D95920342A1B}"/>
              </a:ext>
            </a:extLst>
          </p:cNvPr>
          <p:cNvSpPr>
            <a:spLocks noGrp="1"/>
          </p:cNvSpPr>
          <p:nvPr>
            <p:ph type="dt" sz="half" idx="10"/>
          </p:nvPr>
        </p:nvSpPr>
        <p:spPr/>
        <p:txBody>
          <a:bodyPr/>
          <a:lstStyle/>
          <a:p>
            <a:fld id="{326951E3-958F-4611-B170-D081BA0250F9}" type="datetimeFigureOut">
              <a:rPr lang="en-US" smtClean="0"/>
              <a:t>5/25/23</a:t>
            </a:fld>
            <a:endParaRPr lang="en-US"/>
          </a:p>
        </p:txBody>
      </p:sp>
      <p:sp>
        <p:nvSpPr>
          <p:cNvPr id="8" name="Footer Placeholder 7">
            <a:extLst>
              <a:ext uri="{FF2B5EF4-FFF2-40B4-BE49-F238E27FC236}">
                <a16:creationId xmlns:a16="http://schemas.microsoft.com/office/drawing/2014/main" id="{5E80C136-A664-4013-8073-B0C6BDEF8C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AE9547-8EE7-461B-9E99-484B11E918A7}"/>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3518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2E667-0EFA-4EE6-8E4D-20805309A8A4}"/>
              </a:ext>
            </a:extLst>
          </p:cNvPr>
          <p:cNvSpPr>
            <a:spLocks noGrp="1"/>
          </p:cNvSpPr>
          <p:nvPr>
            <p:ph type="title"/>
          </p:nvPr>
        </p:nvSpPr>
        <p:spPr>
          <a:xfrm>
            <a:off x="849759" y="895440"/>
            <a:ext cx="10138451" cy="1832349"/>
          </a:xfrm>
        </p:spPr>
        <p:txBody>
          <a:bodyPr anchor="t">
            <a:normAutofit/>
          </a:bodyPr>
          <a:lstStyle>
            <a:lvl1pPr>
              <a:defRPr sz="5400"/>
            </a:lvl1pPr>
          </a:lstStyle>
          <a:p>
            <a:r>
              <a:rPr lang="en-US"/>
              <a:t>Click to edit Master title style</a:t>
            </a:r>
          </a:p>
        </p:txBody>
      </p:sp>
      <p:sp>
        <p:nvSpPr>
          <p:cNvPr id="3" name="Date Placeholder 2">
            <a:extLst>
              <a:ext uri="{FF2B5EF4-FFF2-40B4-BE49-F238E27FC236}">
                <a16:creationId xmlns:a16="http://schemas.microsoft.com/office/drawing/2014/main" id="{27EE4825-BB8C-4567-B407-B4452409D7D8}"/>
              </a:ext>
            </a:extLst>
          </p:cNvPr>
          <p:cNvSpPr>
            <a:spLocks noGrp="1"/>
          </p:cNvSpPr>
          <p:nvPr>
            <p:ph type="dt" sz="half" idx="10"/>
          </p:nvPr>
        </p:nvSpPr>
        <p:spPr/>
        <p:txBody>
          <a:bodyPr/>
          <a:lstStyle/>
          <a:p>
            <a:fld id="{326951E3-958F-4611-B170-D081BA0250F9}" type="datetimeFigureOut">
              <a:rPr lang="en-US" smtClean="0"/>
              <a:t>5/25/23</a:t>
            </a:fld>
            <a:endParaRPr lang="en-US"/>
          </a:p>
        </p:txBody>
      </p:sp>
      <p:sp>
        <p:nvSpPr>
          <p:cNvPr id="4" name="Footer Placeholder 3">
            <a:extLst>
              <a:ext uri="{FF2B5EF4-FFF2-40B4-BE49-F238E27FC236}">
                <a16:creationId xmlns:a16="http://schemas.microsoft.com/office/drawing/2014/main" id="{70838892-25DB-4A4E-9D43-6058C45C53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C3DDDA-48EF-4B42-9980-4762AF5094E2}"/>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670528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EFA7D9-6801-4DD0-8D7D-505212F466BD}"/>
              </a:ext>
            </a:extLst>
          </p:cNvPr>
          <p:cNvSpPr>
            <a:spLocks noGrp="1"/>
          </p:cNvSpPr>
          <p:nvPr>
            <p:ph type="dt" sz="half" idx="10"/>
          </p:nvPr>
        </p:nvSpPr>
        <p:spPr/>
        <p:txBody>
          <a:bodyPr/>
          <a:lstStyle/>
          <a:p>
            <a:fld id="{326951E3-958F-4611-B170-D081BA0250F9}" type="datetimeFigureOut">
              <a:rPr lang="en-US" smtClean="0"/>
              <a:t>5/25/23</a:t>
            </a:fld>
            <a:endParaRPr lang="en-US"/>
          </a:p>
        </p:txBody>
      </p:sp>
      <p:sp>
        <p:nvSpPr>
          <p:cNvPr id="3" name="Footer Placeholder 2">
            <a:extLst>
              <a:ext uri="{FF2B5EF4-FFF2-40B4-BE49-F238E27FC236}">
                <a16:creationId xmlns:a16="http://schemas.microsoft.com/office/drawing/2014/main" id="{9E6FA3EA-1519-4178-AC3A-231A5BAA79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423DBE-6FD6-4D60-8336-7843B4BD30B0}"/>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794432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2D9AE-CA1A-4751-9B33-0AC09CE629C8}"/>
              </a:ext>
            </a:extLst>
          </p:cNvPr>
          <p:cNvSpPr>
            <a:spLocks noGrp="1"/>
          </p:cNvSpPr>
          <p:nvPr>
            <p:ph type="title"/>
          </p:nvPr>
        </p:nvSpPr>
        <p:spPr>
          <a:xfrm>
            <a:off x="839789" y="996948"/>
            <a:ext cx="3046410" cy="1479551"/>
          </a:xfrm>
        </p:spPr>
        <p:txBody>
          <a:bodyPr anchor="t">
            <a:normAutofit/>
          </a:bodyPr>
          <a:lstStyle>
            <a:lvl1pPr>
              <a:lnSpc>
                <a:spcPct val="110000"/>
              </a:lnSpc>
              <a:defRPr sz="2400" cap="all" spc="400" baseline="0"/>
            </a:lvl1pPr>
          </a:lstStyle>
          <a:p>
            <a:r>
              <a:rPr lang="en-US"/>
              <a:t>Click to edit Master title style</a:t>
            </a:r>
          </a:p>
        </p:txBody>
      </p:sp>
      <p:sp>
        <p:nvSpPr>
          <p:cNvPr id="3" name="Content Placeholder 2">
            <a:extLst>
              <a:ext uri="{FF2B5EF4-FFF2-40B4-BE49-F238E27FC236}">
                <a16:creationId xmlns:a16="http://schemas.microsoft.com/office/drawing/2014/main" id="{E4DF9941-76E5-42B5-8464-C1A7010D94F0}"/>
              </a:ext>
            </a:extLst>
          </p:cNvPr>
          <p:cNvSpPr>
            <a:spLocks noGrp="1"/>
          </p:cNvSpPr>
          <p:nvPr>
            <p:ph idx="1"/>
          </p:nvPr>
        </p:nvSpPr>
        <p:spPr>
          <a:xfrm>
            <a:off x="5260796" y="876300"/>
            <a:ext cx="5758235" cy="5181599"/>
          </a:xfrm>
        </p:spPr>
        <p:txBody>
          <a:bodyPr>
            <a:normAutofit/>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4785D8-F112-415F-9AB4-5F2AC060D127}"/>
              </a:ext>
            </a:extLst>
          </p:cNvPr>
          <p:cNvSpPr>
            <a:spLocks noGrp="1"/>
          </p:cNvSpPr>
          <p:nvPr>
            <p:ph type="body" sz="half" idx="2"/>
          </p:nvPr>
        </p:nvSpPr>
        <p:spPr>
          <a:xfrm>
            <a:off x="839789" y="2666144"/>
            <a:ext cx="3046409" cy="319490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70A0B3-4E9C-4FAC-B1D1-2673F7B5A10F}"/>
              </a:ext>
            </a:extLst>
          </p:cNvPr>
          <p:cNvSpPr>
            <a:spLocks noGrp="1"/>
          </p:cNvSpPr>
          <p:nvPr>
            <p:ph type="dt" sz="half" idx="10"/>
          </p:nvPr>
        </p:nvSpPr>
        <p:spPr/>
        <p:txBody>
          <a:bodyPr/>
          <a:lstStyle/>
          <a:p>
            <a:fld id="{326951E3-958F-4611-B170-D081BA0250F9}" type="datetimeFigureOut">
              <a:rPr lang="en-US" smtClean="0"/>
              <a:t>5/25/23</a:t>
            </a:fld>
            <a:endParaRPr lang="en-US"/>
          </a:p>
        </p:txBody>
      </p:sp>
      <p:sp>
        <p:nvSpPr>
          <p:cNvPr id="6" name="Footer Placeholder 5">
            <a:extLst>
              <a:ext uri="{FF2B5EF4-FFF2-40B4-BE49-F238E27FC236}">
                <a16:creationId xmlns:a16="http://schemas.microsoft.com/office/drawing/2014/main" id="{E1AA370A-33F5-48A6-962A-47C0F15D4C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8AD606-A37D-4697-AA7A-EAE4F101A707}"/>
              </a:ext>
            </a:extLst>
          </p:cNvPr>
          <p:cNvSpPr>
            <a:spLocks noGrp="1"/>
          </p:cNvSpPr>
          <p:nvPr>
            <p:ph type="sldNum" sz="quarter" idx="12"/>
          </p:nvPr>
        </p:nvSpPr>
        <p:spPr/>
        <p:txBody>
          <a:bodyPr/>
          <a:lstStyle/>
          <a:p>
            <a:fld id="{57871EFB-7B9E-4E86-A89E-697E8EBB06F2}" type="slidenum">
              <a:rPr lang="en-US" smtClean="0"/>
              <a:t>‹#›</a:t>
            </a:fld>
            <a:endParaRPr lang="en-US"/>
          </a:p>
        </p:txBody>
      </p:sp>
      <p:cxnSp>
        <p:nvCxnSpPr>
          <p:cNvPr id="9" name="Straight Connector 8">
            <a:extLst>
              <a:ext uri="{FF2B5EF4-FFF2-40B4-BE49-F238E27FC236}">
                <a16:creationId xmlns:a16="http://schemas.microsoft.com/office/drawing/2014/main" id="{644E0B5E-1030-4A34-AB09-05ACB45CE993}"/>
              </a:ext>
            </a:extLst>
          </p:cNvPr>
          <p:cNvCxnSpPr>
            <a:cxnSpLocks/>
          </p:cNvCxnSpPr>
          <p:nvPr/>
        </p:nvCxnSpPr>
        <p:spPr>
          <a:xfrm>
            <a:off x="4610100" y="898989"/>
            <a:ext cx="0" cy="51387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6646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1D4C-0A93-40A6-9645-5EF7DE6C5977}"/>
              </a:ext>
            </a:extLst>
          </p:cNvPr>
          <p:cNvSpPr>
            <a:spLocks noGrp="1"/>
          </p:cNvSpPr>
          <p:nvPr>
            <p:ph type="title"/>
          </p:nvPr>
        </p:nvSpPr>
        <p:spPr>
          <a:xfrm>
            <a:off x="839789" y="989314"/>
            <a:ext cx="3046409" cy="1487185"/>
          </a:xfrm>
        </p:spPr>
        <p:txBody>
          <a:bodyPr anchor="t">
            <a:normAutofit/>
          </a:bodyPr>
          <a:lstStyle>
            <a:lvl1pPr>
              <a:lnSpc>
                <a:spcPct val="110000"/>
              </a:lnSpc>
              <a:defRPr sz="2400" cap="all" spc="300" baseline="0"/>
            </a:lvl1pPr>
          </a:lstStyle>
          <a:p>
            <a:r>
              <a:rPr lang="en-US"/>
              <a:t>Click to edit Master title style</a:t>
            </a:r>
          </a:p>
        </p:txBody>
      </p:sp>
      <p:sp>
        <p:nvSpPr>
          <p:cNvPr id="3" name="Picture Placeholder 2">
            <a:extLst>
              <a:ext uri="{FF2B5EF4-FFF2-40B4-BE49-F238E27FC236}">
                <a16:creationId xmlns:a16="http://schemas.microsoft.com/office/drawing/2014/main" id="{222F9455-852F-4604-87D4-801E8D5DB502}"/>
              </a:ext>
            </a:extLst>
          </p:cNvPr>
          <p:cNvSpPr>
            <a:spLocks noGrp="1"/>
          </p:cNvSpPr>
          <p:nvPr>
            <p:ph type="pic" idx="1"/>
          </p:nvPr>
        </p:nvSpPr>
        <p:spPr>
          <a:xfrm>
            <a:off x="5334004" y="876300"/>
            <a:ext cx="5943596" cy="51815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842061-B161-4973-9EE4-76D0B73FC18C}"/>
              </a:ext>
            </a:extLst>
          </p:cNvPr>
          <p:cNvSpPr>
            <a:spLocks noGrp="1"/>
          </p:cNvSpPr>
          <p:nvPr>
            <p:ph type="body" sz="half" idx="2"/>
          </p:nvPr>
        </p:nvSpPr>
        <p:spPr>
          <a:xfrm>
            <a:off x="839789" y="2666143"/>
            <a:ext cx="3046409" cy="319490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DCE2E0-050A-4BC2-91DF-7A00811D28EB}"/>
              </a:ext>
            </a:extLst>
          </p:cNvPr>
          <p:cNvSpPr>
            <a:spLocks noGrp="1"/>
          </p:cNvSpPr>
          <p:nvPr>
            <p:ph type="dt" sz="half" idx="10"/>
          </p:nvPr>
        </p:nvSpPr>
        <p:spPr/>
        <p:txBody>
          <a:bodyPr/>
          <a:lstStyle/>
          <a:p>
            <a:fld id="{326951E3-958F-4611-B170-D081BA0250F9}" type="datetimeFigureOut">
              <a:rPr lang="en-US" smtClean="0"/>
              <a:t>5/25/23</a:t>
            </a:fld>
            <a:endParaRPr lang="en-US"/>
          </a:p>
        </p:txBody>
      </p:sp>
      <p:sp>
        <p:nvSpPr>
          <p:cNvPr id="6" name="Footer Placeholder 5">
            <a:extLst>
              <a:ext uri="{FF2B5EF4-FFF2-40B4-BE49-F238E27FC236}">
                <a16:creationId xmlns:a16="http://schemas.microsoft.com/office/drawing/2014/main" id="{260AB003-B443-4B96-9DD9-4284E7E1ED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179DBA-16C0-4FFB-B367-B96169B4B005}"/>
              </a:ext>
            </a:extLst>
          </p:cNvPr>
          <p:cNvSpPr>
            <a:spLocks noGrp="1"/>
          </p:cNvSpPr>
          <p:nvPr>
            <p:ph type="sldNum" sz="quarter" idx="12"/>
          </p:nvPr>
        </p:nvSpPr>
        <p:spPr/>
        <p:txBody>
          <a:bodyPr/>
          <a:lstStyle/>
          <a:p>
            <a:fld id="{57871EFB-7B9E-4E86-A89E-697E8EBB06F2}" type="slidenum">
              <a:rPr lang="en-US" smtClean="0"/>
              <a:t>‹#›</a:t>
            </a:fld>
            <a:endParaRPr lang="en-US"/>
          </a:p>
        </p:txBody>
      </p:sp>
      <p:cxnSp>
        <p:nvCxnSpPr>
          <p:cNvPr id="13" name="Straight Connector 12">
            <a:extLst>
              <a:ext uri="{FF2B5EF4-FFF2-40B4-BE49-F238E27FC236}">
                <a16:creationId xmlns:a16="http://schemas.microsoft.com/office/drawing/2014/main" id="{C9F2BD78-1D6B-4742-9726-75646D91F4AC}"/>
              </a:ext>
            </a:extLst>
          </p:cNvPr>
          <p:cNvCxnSpPr>
            <a:cxnSpLocks/>
          </p:cNvCxnSpPr>
          <p:nvPr/>
        </p:nvCxnSpPr>
        <p:spPr>
          <a:xfrm>
            <a:off x="4610100" y="898989"/>
            <a:ext cx="0" cy="51387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7564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98CBCD-166B-4F97-A6DF-DAA3BF2B25A3}"/>
              </a:ext>
            </a:extLst>
          </p:cNvPr>
          <p:cNvSpPr>
            <a:spLocks noGrp="1"/>
          </p:cNvSpPr>
          <p:nvPr>
            <p:ph type="title"/>
          </p:nvPr>
        </p:nvSpPr>
        <p:spPr>
          <a:xfrm>
            <a:off x="849760" y="876302"/>
            <a:ext cx="10427840" cy="1086056"/>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0664D6D9-636D-450B-839A-22AE0CED2315}"/>
              </a:ext>
            </a:extLst>
          </p:cNvPr>
          <p:cNvSpPr>
            <a:spLocks noGrp="1"/>
          </p:cNvSpPr>
          <p:nvPr>
            <p:ph type="body" idx="1"/>
          </p:nvPr>
        </p:nvSpPr>
        <p:spPr>
          <a:xfrm>
            <a:off x="849758" y="2065984"/>
            <a:ext cx="10427841" cy="39032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E6CAEC-1EE5-4B71-9646-5C378EEBEFE8}"/>
              </a:ext>
            </a:extLst>
          </p:cNvPr>
          <p:cNvSpPr>
            <a:spLocks noGrp="1"/>
          </p:cNvSpPr>
          <p:nvPr>
            <p:ph type="dt" sz="half" idx="2"/>
          </p:nvPr>
        </p:nvSpPr>
        <p:spPr>
          <a:xfrm>
            <a:off x="7382838" y="6356350"/>
            <a:ext cx="3361362" cy="365125"/>
          </a:xfrm>
          <a:prstGeom prst="rect">
            <a:avLst/>
          </a:prstGeom>
        </p:spPr>
        <p:txBody>
          <a:bodyPr vert="horz" lIns="91440" tIns="45720" rIns="91440" bIns="45720" rtlCol="0" anchor="ctr"/>
          <a:lstStyle>
            <a:lvl1pPr algn="r">
              <a:defRPr sz="900">
                <a:solidFill>
                  <a:schemeClr val="tx2"/>
                </a:solidFill>
              </a:defRPr>
            </a:lvl1pPr>
          </a:lstStyle>
          <a:p>
            <a:fld id="{326951E3-958F-4611-B170-D081BA0250F9}" type="datetimeFigureOut">
              <a:rPr lang="en-US" smtClean="0"/>
              <a:pPr/>
              <a:t>5/25/23</a:t>
            </a:fld>
            <a:endParaRPr lang="en-US"/>
          </a:p>
        </p:txBody>
      </p:sp>
      <p:sp>
        <p:nvSpPr>
          <p:cNvPr id="5" name="Footer Placeholder 4">
            <a:extLst>
              <a:ext uri="{FF2B5EF4-FFF2-40B4-BE49-F238E27FC236}">
                <a16:creationId xmlns:a16="http://schemas.microsoft.com/office/drawing/2014/main" id="{66570EF8-70B2-4AFC-8388-691A146AA75A}"/>
              </a:ext>
            </a:extLst>
          </p:cNvPr>
          <p:cNvSpPr>
            <a:spLocks noGrp="1"/>
          </p:cNvSpPr>
          <p:nvPr>
            <p:ph type="ftr" sz="quarter" idx="3"/>
          </p:nvPr>
        </p:nvSpPr>
        <p:spPr>
          <a:xfrm>
            <a:off x="858748" y="6356350"/>
            <a:ext cx="4114800" cy="365125"/>
          </a:xfrm>
          <a:prstGeom prst="rect">
            <a:avLst/>
          </a:prstGeom>
        </p:spPr>
        <p:txBody>
          <a:bodyPr vert="horz" lIns="91440" tIns="45720" rIns="91440" bIns="45720" rtlCol="0" anchor="ctr"/>
          <a:lstStyle>
            <a:lvl1pPr algn="l">
              <a:defRPr sz="900" cap="none" spc="0" baseline="0">
                <a:solidFill>
                  <a:schemeClr val="tx2"/>
                </a:solidFill>
              </a:defRPr>
            </a:lvl1pPr>
          </a:lstStyle>
          <a:p>
            <a:endParaRPr lang="en-US"/>
          </a:p>
        </p:txBody>
      </p:sp>
      <p:sp>
        <p:nvSpPr>
          <p:cNvPr id="6" name="Slide Number Placeholder 5">
            <a:extLst>
              <a:ext uri="{FF2B5EF4-FFF2-40B4-BE49-F238E27FC236}">
                <a16:creationId xmlns:a16="http://schemas.microsoft.com/office/drawing/2014/main" id="{52F07DC7-D05C-4038-B51A-F00B7B9C996A}"/>
              </a:ext>
            </a:extLst>
          </p:cNvPr>
          <p:cNvSpPr>
            <a:spLocks noGrp="1"/>
          </p:cNvSpPr>
          <p:nvPr>
            <p:ph type="sldNum" sz="quarter" idx="4"/>
          </p:nvPr>
        </p:nvSpPr>
        <p:spPr>
          <a:xfrm>
            <a:off x="10820400" y="6356350"/>
            <a:ext cx="617669" cy="365125"/>
          </a:xfrm>
          <a:prstGeom prst="rect">
            <a:avLst/>
          </a:prstGeom>
        </p:spPr>
        <p:txBody>
          <a:bodyPr vert="horz" lIns="91440" tIns="45720" rIns="91440" bIns="45720" rtlCol="0" anchor="ctr"/>
          <a:lstStyle>
            <a:lvl1pPr algn="r">
              <a:defRPr sz="900" i="1">
                <a:solidFill>
                  <a:schemeClr val="tx2"/>
                </a:solidFill>
              </a:defRPr>
            </a:lvl1pPr>
          </a:lstStyle>
          <a:p>
            <a:fld id="{57871EFB-7B9E-4E86-A89E-697E8EBB06F2}" type="slidenum">
              <a:rPr lang="en-US" smtClean="0"/>
              <a:pPr/>
              <a:t>‹#›</a:t>
            </a:fld>
            <a:endParaRPr lang="en-US"/>
          </a:p>
        </p:txBody>
      </p:sp>
      <p:cxnSp>
        <p:nvCxnSpPr>
          <p:cNvPr id="34" name="Straight Connector 33">
            <a:extLst>
              <a:ext uri="{FF2B5EF4-FFF2-40B4-BE49-F238E27FC236}">
                <a16:creationId xmlns:a16="http://schemas.microsoft.com/office/drawing/2014/main" id="{EAD4CCDA-06BF-4D2A-B44F-195AEC0B5B22}"/>
              </a:ext>
            </a:extLst>
          </p:cNvPr>
          <p:cNvCxnSpPr>
            <a:cxnSpLocks/>
          </p:cNvCxnSpPr>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3256754"/>
      </p:ext>
    </p:extLst>
  </p:cSld>
  <p:clrMap bg1="dk1" tx1="lt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05" r:id="rId6"/>
    <p:sldLayoutId id="2147483701" r:id="rId7"/>
    <p:sldLayoutId id="2147483702" r:id="rId8"/>
    <p:sldLayoutId id="2147483703" r:id="rId9"/>
    <p:sldLayoutId id="2147483704" r:id="rId10"/>
    <p:sldLayoutId id="2147483706"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20000"/>
        </a:lnSpc>
        <a:spcBef>
          <a:spcPts val="1000"/>
        </a:spcBef>
        <a:buSzPct val="70000"/>
        <a:buFont typeface="Arial" panose="020B0604020202020204" pitchFamily="34" charset="0"/>
        <a:buChar char="•"/>
        <a:defRPr sz="2000" kern="1200">
          <a:solidFill>
            <a:schemeClr val="tx2"/>
          </a:solidFill>
          <a:latin typeface="+mn-lt"/>
          <a:ea typeface="+mn-ea"/>
          <a:cs typeface="+mn-cs"/>
        </a:defRPr>
      </a:lvl1pPr>
      <a:lvl2pPr marL="274320" indent="0" algn="l" defTabSz="914400" rtl="0" eaLnBrk="1" latinLnBrk="0" hangingPunct="1">
        <a:lnSpc>
          <a:spcPct val="120000"/>
        </a:lnSpc>
        <a:spcBef>
          <a:spcPts val="500"/>
        </a:spcBef>
        <a:buSzPct val="70000"/>
        <a:buFontTx/>
        <a:buNone/>
        <a:defRPr sz="1800" i="1" kern="1200">
          <a:solidFill>
            <a:schemeClr val="tx2"/>
          </a:solidFill>
          <a:latin typeface="+mn-lt"/>
          <a:ea typeface="+mn-ea"/>
          <a:cs typeface="+mn-cs"/>
        </a:defRPr>
      </a:lvl2pPr>
      <a:lvl3pPr marL="502920" indent="-228600" algn="l" defTabSz="914400" rtl="0" eaLnBrk="1" latinLnBrk="0" hangingPunct="1">
        <a:lnSpc>
          <a:spcPct val="120000"/>
        </a:lnSpc>
        <a:spcBef>
          <a:spcPts val="500"/>
        </a:spcBef>
        <a:buSzPct val="70000"/>
        <a:buFont typeface="Arial" panose="020B0604020202020204" pitchFamily="34" charset="0"/>
        <a:buChar char="•"/>
        <a:defRPr sz="1800" kern="1200">
          <a:solidFill>
            <a:schemeClr val="tx2"/>
          </a:solidFill>
          <a:latin typeface="+mn-lt"/>
          <a:ea typeface="+mn-ea"/>
          <a:cs typeface="+mn-cs"/>
        </a:defRPr>
      </a:lvl3pPr>
      <a:lvl4pPr marL="548640" indent="0" algn="l" defTabSz="914400" rtl="0" eaLnBrk="1" latinLnBrk="0" hangingPunct="1">
        <a:lnSpc>
          <a:spcPct val="120000"/>
        </a:lnSpc>
        <a:spcBef>
          <a:spcPts val="500"/>
        </a:spcBef>
        <a:buSzPct val="70000"/>
        <a:buFont typeface="Arial" panose="020B0604020202020204" pitchFamily="34" charset="0"/>
        <a:buNone/>
        <a:defRPr sz="1600" i="1" kern="1200">
          <a:solidFill>
            <a:schemeClr val="tx2"/>
          </a:solidFill>
          <a:latin typeface="+mn-lt"/>
          <a:ea typeface="+mn-ea"/>
          <a:cs typeface="+mn-cs"/>
        </a:defRPr>
      </a:lvl4pPr>
      <a:lvl5pPr marL="822960" indent="-228600" algn="l" defTabSz="914400" rtl="0" eaLnBrk="1" latinLnBrk="0" hangingPunct="1">
        <a:lnSpc>
          <a:spcPct val="120000"/>
        </a:lnSpc>
        <a:spcBef>
          <a:spcPts val="500"/>
        </a:spcBef>
        <a:buSzPct val="7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hyperlink" Target="mailto:england_g@surreyschools.ca" TargetMode="External"/><Relationship Id="rId5" Type="http://schemas.openxmlformats.org/officeDocument/2006/relationships/hyperlink" Target="mailto:sanghera_n@surreyschools.ca" TargetMode="External"/><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60802A-CB0A-468C-B8E5-6F426F84F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871135" y="1599756"/>
            <a:ext cx="8470898" cy="1625163"/>
          </a:xfrm>
        </p:spPr>
        <p:txBody>
          <a:bodyPr>
            <a:normAutofit fontScale="90000"/>
          </a:bodyPr>
          <a:lstStyle/>
          <a:p>
            <a:pPr algn="ctr"/>
            <a:r>
              <a:rPr lang="en-US"/>
              <a:t>Quality Assessment and Communicating Student Learning</a:t>
            </a:r>
          </a:p>
        </p:txBody>
      </p:sp>
      <p:sp>
        <p:nvSpPr>
          <p:cNvPr id="3" name="Subtitle 2"/>
          <p:cNvSpPr>
            <a:spLocks noGrp="1"/>
          </p:cNvSpPr>
          <p:nvPr>
            <p:ph type="subTitle" idx="1"/>
          </p:nvPr>
        </p:nvSpPr>
        <p:spPr>
          <a:xfrm>
            <a:off x="2081224" y="3485817"/>
            <a:ext cx="5943599" cy="746640"/>
          </a:xfrm>
        </p:spPr>
        <p:txBody>
          <a:bodyPr vert="horz" lIns="91440" tIns="45720" rIns="91440" bIns="45720" rtlCol="0" anchor="t">
            <a:noAutofit/>
          </a:bodyPr>
          <a:lstStyle/>
          <a:p>
            <a:pPr algn="ctr"/>
            <a:endParaRPr lang="en-US" dirty="0"/>
          </a:p>
          <a:p>
            <a:r>
              <a:rPr lang="en-US" dirty="0">
                <a:cs typeface="Calibri"/>
              </a:rPr>
              <a:t>Part 6:Student support</a:t>
            </a:r>
            <a:endParaRPr lang="en-US" dirty="0"/>
          </a:p>
        </p:txBody>
      </p:sp>
      <p:cxnSp>
        <p:nvCxnSpPr>
          <p:cNvPr id="10" name="Straight Connector 9">
            <a:extLst>
              <a:ext uri="{FF2B5EF4-FFF2-40B4-BE49-F238E27FC236}">
                <a16:creationId xmlns:a16="http://schemas.microsoft.com/office/drawing/2014/main" id="{F37ABF8F-2936-429C-ACD7-A6BD50E446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3658" y="3469192"/>
            <a:ext cx="0" cy="131078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5" descr="Logo&#10;&#10;Description automatically generated">
            <a:extLst>
              <a:ext uri="{FF2B5EF4-FFF2-40B4-BE49-F238E27FC236}">
                <a16:creationId xmlns:a16="http://schemas.microsoft.com/office/drawing/2014/main" id="{ACFA9490-E8EC-FAC4-9103-0272DA8A345E}"/>
              </a:ext>
            </a:extLst>
          </p:cNvPr>
          <p:cNvPicPr>
            <a:picLocks noChangeAspect="1"/>
          </p:cNvPicPr>
          <p:nvPr/>
        </p:nvPicPr>
        <p:blipFill>
          <a:blip r:embed="rId5"/>
          <a:stretch>
            <a:fillRect/>
          </a:stretch>
        </p:blipFill>
        <p:spPr>
          <a:xfrm>
            <a:off x="6354233" y="3555936"/>
            <a:ext cx="3452283" cy="910293"/>
          </a:xfrm>
          <a:prstGeom prst="rect">
            <a:avLst/>
          </a:prstGeom>
        </p:spPr>
      </p:pic>
      <p:pic>
        <p:nvPicPr>
          <p:cNvPr id="14" name="Audio 13">
            <a:hlinkClick r:id="" action="ppaction://media"/>
            <a:extLst>
              <a:ext uri="{FF2B5EF4-FFF2-40B4-BE49-F238E27FC236}">
                <a16:creationId xmlns:a16="http://schemas.microsoft.com/office/drawing/2014/main" id="{F55F9264-72B9-975B-CD0F-0217F189D7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83915915"/>
      </p:ext>
    </p:extLst>
  </p:cSld>
  <p:clrMapOvr>
    <a:masterClrMapping/>
  </p:clrMapOvr>
  <mc:AlternateContent xmlns:mc="http://schemas.openxmlformats.org/markup-compatibility/2006">
    <mc:Choice xmlns:p14="http://schemas.microsoft.com/office/powerpoint/2010/main" Requires="p14">
      <p:transition spd="slow" p14:dur="2000" advTm="22288"/>
    </mc:Choice>
    <mc:Fallback>
      <p:transition spd="slow" advTm="22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9FA338-6744-4B4D-0950-E238BF7BFFB1}"/>
              </a:ext>
            </a:extLst>
          </p:cNvPr>
          <p:cNvSpPr>
            <a:spLocks noGrp="1"/>
          </p:cNvSpPr>
          <p:nvPr>
            <p:ph type="title"/>
          </p:nvPr>
        </p:nvSpPr>
        <p:spPr>
          <a:xfrm>
            <a:off x="6722707" y="895440"/>
            <a:ext cx="4554894" cy="2166415"/>
          </a:xfrm>
        </p:spPr>
        <p:txBody>
          <a:bodyPr>
            <a:normAutofit/>
          </a:bodyPr>
          <a:lstStyle/>
          <a:p>
            <a:r>
              <a:rPr lang="en-CA"/>
              <a:t>Language of ALL, SOME, FEW</a:t>
            </a:r>
          </a:p>
        </p:txBody>
      </p:sp>
      <p:pic>
        <p:nvPicPr>
          <p:cNvPr id="1026" name="Picture 2" descr="About Coconino High School / PBIS Overview">
            <a:extLst>
              <a:ext uri="{FF2B5EF4-FFF2-40B4-BE49-F238E27FC236}">
                <a16:creationId xmlns:a16="http://schemas.microsoft.com/office/drawing/2014/main" id="{4F6D76D7-2401-EA7D-5D40-3306544A2F7C}"/>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52500" y="895565"/>
            <a:ext cx="5143499" cy="5143499"/>
          </a:xfrm>
          <a:prstGeom prst="rect">
            <a:avLst/>
          </a:prstGeom>
          <a:noFill/>
          <a:extLst>
            <a:ext uri="{909E8E84-426E-40DD-AFC4-6F175D3DCCD1}">
              <a14:hiddenFill xmlns:a14="http://schemas.microsoft.com/office/drawing/2010/main">
                <a:solidFill>
                  <a:srgbClr val="FFFFFF"/>
                </a:solidFill>
              </a14:hiddenFill>
            </a:ext>
          </a:extLst>
        </p:spPr>
      </p:pic>
      <p:cxnSp>
        <p:nvCxnSpPr>
          <p:cNvPr id="1035" name="Straight Connector 1034">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56765" y="3429000"/>
            <a:ext cx="0" cy="2629328"/>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1030" name="Content Placeholder 1029">
            <a:extLst>
              <a:ext uri="{FF2B5EF4-FFF2-40B4-BE49-F238E27FC236}">
                <a16:creationId xmlns:a16="http://schemas.microsoft.com/office/drawing/2014/main" id="{E7F204A0-ED7A-4E89-BF1B-1A71A5B830AD}"/>
              </a:ext>
            </a:extLst>
          </p:cNvPr>
          <p:cNvSpPr>
            <a:spLocks noGrp="1"/>
          </p:cNvSpPr>
          <p:nvPr>
            <p:ph idx="1"/>
          </p:nvPr>
        </p:nvSpPr>
        <p:spPr>
          <a:xfrm>
            <a:off x="7523105" y="3429000"/>
            <a:ext cx="3754495" cy="2710139"/>
          </a:xfrm>
        </p:spPr>
        <p:txBody>
          <a:bodyPr anchor="b">
            <a:normAutofit/>
          </a:bodyPr>
          <a:lstStyle/>
          <a:p>
            <a:r>
              <a:rPr lang="en-US"/>
              <a:t>All- Universal supports</a:t>
            </a:r>
          </a:p>
          <a:p>
            <a:r>
              <a:rPr lang="en-US"/>
              <a:t>Some – Targeted (Essential) supports</a:t>
            </a:r>
          </a:p>
          <a:p>
            <a:r>
              <a:rPr lang="en-US"/>
              <a:t>Few- Replacement curricula</a:t>
            </a:r>
          </a:p>
          <a:p>
            <a:pPr marL="0" indent="0">
              <a:buNone/>
            </a:pPr>
            <a:endParaRPr lang="en-US"/>
          </a:p>
        </p:txBody>
      </p:sp>
      <p:pic>
        <p:nvPicPr>
          <p:cNvPr id="3" name="Audio 2">
            <a:hlinkClick r:id="" action="ppaction://media"/>
            <a:extLst>
              <a:ext uri="{FF2B5EF4-FFF2-40B4-BE49-F238E27FC236}">
                <a16:creationId xmlns:a16="http://schemas.microsoft.com/office/drawing/2014/main" id="{2802EE58-10CE-1C07-DCA9-167EE25808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5496881"/>
      </p:ext>
    </p:extLst>
  </p:cSld>
  <p:clrMapOvr>
    <a:masterClrMapping/>
  </p:clrMapOvr>
  <mc:AlternateContent xmlns:mc="http://schemas.openxmlformats.org/markup-compatibility/2006">
    <mc:Choice xmlns:p14="http://schemas.microsoft.com/office/powerpoint/2010/main" Requires="p14">
      <p:transition spd="slow" p14:dur="2000" advTm="17888"/>
    </mc:Choice>
    <mc:Fallback>
      <p:transition spd="slow" advTm="17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B3C7F-8785-5173-A618-A1254ADD1541}"/>
              </a:ext>
            </a:extLst>
          </p:cNvPr>
          <p:cNvSpPr>
            <a:spLocks noGrp="1"/>
          </p:cNvSpPr>
          <p:nvPr>
            <p:ph type="title"/>
          </p:nvPr>
        </p:nvSpPr>
        <p:spPr/>
        <p:txBody>
          <a:bodyPr/>
          <a:lstStyle/>
          <a:p>
            <a:r>
              <a:rPr lang="en-CA"/>
              <a:t>IEPs -All</a:t>
            </a:r>
          </a:p>
        </p:txBody>
      </p:sp>
      <p:pic>
        <p:nvPicPr>
          <p:cNvPr id="5" name="Picture 2" descr="About Coconino High School / PBIS Overview">
            <a:extLst>
              <a:ext uri="{FF2B5EF4-FFF2-40B4-BE49-F238E27FC236}">
                <a16:creationId xmlns:a16="http://schemas.microsoft.com/office/drawing/2014/main" id="{72302B14-01D4-C7E9-C09E-8CF42BE553FC}"/>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bwMode="auto">
          <a:xfrm>
            <a:off x="3800728" y="577056"/>
            <a:ext cx="5050663" cy="50506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A03335D-68C8-A20A-6052-FAC3AB8AB137}"/>
              </a:ext>
            </a:extLst>
          </p:cNvPr>
          <p:cNvSpPr/>
          <p:nvPr/>
        </p:nvSpPr>
        <p:spPr>
          <a:xfrm>
            <a:off x="4374228" y="3657600"/>
            <a:ext cx="3903662" cy="1704943"/>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Audio 3">
            <a:hlinkClick r:id="" action="ppaction://media"/>
            <a:extLst>
              <a:ext uri="{FF2B5EF4-FFF2-40B4-BE49-F238E27FC236}">
                <a16:creationId xmlns:a16="http://schemas.microsoft.com/office/drawing/2014/main" id="{BB874CC2-D16A-7748-089E-CD56C47EDE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98476603"/>
      </p:ext>
    </p:extLst>
  </p:cSld>
  <p:clrMapOvr>
    <a:masterClrMapping/>
  </p:clrMapOvr>
  <mc:AlternateContent xmlns:mc="http://schemas.openxmlformats.org/markup-compatibility/2006">
    <mc:Choice xmlns:p14="http://schemas.microsoft.com/office/powerpoint/2010/main" Requires="p14">
      <p:transition spd="slow" p14:dur="2000" advTm="47266"/>
    </mc:Choice>
    <mc:Fallback>
      <p:transition spd="slow" advTm="47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062C1-49DA-2BDB-186D-912AAF05C65F}"/>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506ED379-04FC-AAC3-7898-3E0C1806B356}"/>
              </a:ext>
            </a:extLst>
          </p:cNvPr>
          <p:cNvSpPr>
            <a:spLocks noGrp="1"/>
          </p:cNvSpPr>
          <p:nvPr>
            <p:ph idx="1"/>
          </p:nvPr>
        </p:nvSpPr>
        <p:spPr/>
        <p:txBody>
          <a:bodyPr/>
          <a:lstStyle/>
          <a:p>
            <a:endParaRPr lang="en-CA"/>
          </a:p>
        </p:txBody>
      </p:sp>
      <p:pic>
        <p:nvPicPr>
          <p:cNvPr id="5" name="Picture 4">
            <a:extLst>
              <a:ext uri="{FF2B5EF4-FFF2-40B4-BE49-F238E27FC236}">
                <a16:creationId xmlns:a16="http://schemas.microsoft.com/office/drawing/2014/main" id="{E47B39C9-59C4-2479-A623-F7AFA1EF6916}"/>
              </a:ext>
            </a:extLst>
          </p:cNvPr>
          <p:cNvPicPr>
            <a:picLocks noChangeAspect="1"/>
          </p:cNvPicPr>
          <p:nvPr/>
        </p:nvPicPr>
        <p:blipFill>
          <a:blip r:embed="rId5"/>
          <a:stretch>
            <a:fillRect/>
          </a:stretch>
        </p:blipFill>
        <p:spPr>
          <a:xfrm>
            <a:off x="549627" y="395508"/>
            <a:ext cx="11092746" cy="6462492"/>
          </a:xfrm>
          <a:prstGeom prst="rect">
            <a:avLst/>
          </a:prstGeom>
        </p:spPr>
      </p:pic>
      <p:pic>
        <p:nvPicPr>
          <p:cNvPr id="4" name="Audio 3">
            <a:hlinkClick r:id="" action="ppaction://media"/>
            <a:extLst>
              <a:ext uri="{FF2B5EF4-FFF2-40B4-BE49-F238E27FC236}">
                <a16:creationId xmlns:a16="http://schemas.microsoft.com/office/drawing/2014/main" id="{00D5A26B-7AFB-B047-32E1-4809195E0F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88281322"/>
      </p:ext>
    </p:extLst>
  </p:cSld>
  <p:clrMapOvr>
    <a:masterClrMapping/>
  </p:clrMapOvr>
  <mc:AlternateContent xmlns:mc="http://schemas.openxmlformats.org/markup-compatibility/2006">
    <mc:Choice xmlns:p14="http://schemas.microsoft.com/office/powerpoint/2010/main" Requires="p14">
      <p:transition spd="slow" p14:dur="2000" advTm="22346"/>
    </mc:Choice>
    <mc:Fallback>
      <p:transition spd="slow" advTm="22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90" name="Straight Connector 89">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92" name="Rectangle 91">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ro Light"/>
              <a:ea typeface="+mn-ea"/>
              <a:cs typeface="+mn-cs"/>
            </a:endParaRPr>
          </a:p>
        </p:txBody>
      </p:sp>
      <p:sp>
        <p:nvSpPr>
          <p:cNvPr id="2" name="Title 1">
            <a:extLst>
              <a:ext uri="{FF2B5EF4-FFF2-40B4-BE49-F238E27FC236}">
                <a16:creationId xmlns:a16="http://schemas.microsoft.com/office/drawing/2014/main" id="{BA4C252D-557C-F5E7-ACDE-0F929FD70270}"/>
              </a:ext>
            </a:extLst>
          </p:cNvPr>
          <p:cNvSpPr>
            <a:spLocks noGrp="1"/>
          </p:cNvSpPr>
          <p:nvPr>
            <p:ph type="title"/>
          </p:nvPr>
        </p:nvSpPr>
        <p:spPr>
          <a:xfrm>
            <a:off x="5152238" y="895440"/>
            <a:ext cx="6125361" cy="1560083"/>
          </a:xfrm>
        </p:spPr>
        <p:txBody>
          <a:bodyPr vert="horz" lIns="91440" tIns="45720" rIns="91440" bIns="45720" rtlCol="0" anchor="b">
            <a:normAutofit/>
          </a:bodyPr>
          <a:lstStyle/>
          <a:p>
            <a:pPr>
              <a:lnSpc>
                <a:spcPct val="100000"/>
              </a:lnSpc>
            </a:pPr>
            <a:r>
              <a:rPr lang="en-US" sz="4400" kern="1200" cap="none" spc="0">
                <a:solidFill>
                  <a:schemeClr val="tx2"/>
                </a:solidFill>
                <a:latin typeface="+mj-lt"/>
                <a:ea typeface="+mj-ea"/>
                <a:cs typeface="+mj-cs"/>
              </a:rPr>
              <a:t>PAUSE</a:t>
            </a:r>
          </a:p>
        </p:txBody>
      </p:sp>
      <p:pic>
        <p:nvPicPr>
          <p:cNvPr id="6" name="Picture 6" descr="A picture containing gauge&#10;&#10;Description automatically generated">
            <a:extLst>
              <a:ext uri="{FF2B5EF4-FFF2-40B4-BE49-F238E27FC236}">
                <a16:creationId xmlns:a16="http://schemas.microsoft.com/office/drawing/2014/main" id="{33217D65-2063-1852-8FF5-17EF2182E6E7}"/>
              </a:ext>
            </a:extLst>
          </p:cNvPr>
          <p:cNvPicPr>
            <a:picLocks noGrp="1" noChangeAspect="1"/>
          </p:cNvPicPr>
          <p:nvPr>
            <p:ph idx="1"/>
          </p:nvPr>
        </p:nvPicPr>
        <p:blipFill rotWithShape="1">
          <a:blip r:embed="rId5"/>
          <a:srcRect l="24850" r="37429" b="1"/>
          <a:stretch/>
        </p:blipFill>
        <p:spPr>
          <a:xfrm>
            <a:off x="1" y="-16591"/>
            <a:ext cx="4610100" cy="6874591"/>
          </a:xfrm>
          <a:prstGeom prst="rect">
            <a:avLst/>
          </a:prstGeom>
        </p:spPr>
      </p:pic>
      <p:cxnSp>
        <p:nvCxnSpPr>
          <p:cNvPr id="94" name="Straight Connector 93">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40145"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A19DA9D-046E-F327-2086-12BC048067D2}"/>
              </a:ext>
            </a:extLst>
          </p:cNvPr>
          <p:cNvSpPr>
            <a:spLocks noGrp="1"/>
          </p:cNvSpPr>
          <p:nvPr>
            <p:ph type="body" sz="half" idx="2"/>
          </p:nvPr>
        </p:nvSpPr>
        <p:spPr>
          <a:xfrm>
            <a:off x="5974717" y="2753546"/>
            <a:ext cx="5302882" cy="3494854"/>
          </a:xfrm>
        </p:spPr>
        <p:txBody>
          <a:bodyPr vert="horz" lIns="91440" tIns="45720" rIns="91440" bIns="45720" rtlCol="0" anchor="t">
            <a:normAutofit/>
          </a:bodyPr>
          <a:lstStyle/>
          <a:p>
            <a:endParaRPr lang="en-US" cap="all" spc="300"/>
          </a:p>
          <a:p>
            <a:endParaRPr lang="en-US" cap="all" spc="300"/>
          </a:p>
        </p:txBody>
      </p:sp>
      <p:sp>
        <p:nvSpPr>
          <p:cNvPr id="3" name="TextBox 2">
            <a:extLst>
              <a:ext uri="{FF2B5EF4-FFF2-40B4-BE49-F238E27FC236}">
                <a16:creationId xmlns:a16="http://schemas.microsoft.com/office/drawing/2014/main" id="{2C1ADD1F-6C65-4B28-F905-E15D43C97B92}"/>
              </a:ext>
            </a:extLst>
          </p:cNvPr>
          <p:cNvSpPr txBox="1"/>
          <p:nvPr/>
        </p:nvSpPr>
        <p:spPr>
          <a:xfrm>
            <a:off x="6104194" y="3424903"/>
            <a:ext cx="498003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CCC9C2"/>
                </a:solidFill>
              </a:rPr>
              <a:t>What are some of the most common universal supports that student access in your classroom?</a:t>
            </a:r>
          </a:p>
          <a:p>
            <a:endParaRPr lang="en-US">
              <a:solidFill>
                <a:srgbClr val="CCC9C2"/>
              </a:solidFill>
            </a:endParaRPr>
          </a:p>
        </p:txBody>
      </p:sp>
      <p:pic>
        <p:nvPicPr>
          <p:cNvPr id="5" name="Audio 4">
            <a:hlinkClick r:id="" action="ppaction://media"/>
            <a:extLst>
              <a:ext uri="{FF2B5EF4-FFF2-40B4-BE49-F238E27FC236}">
                <a16:creationId xmlns:a16="http://schemas.microsoft.com/office/drawing/2014/main" id="{BB08A235-75C3-3AA3-DFCF-42BEDB08E0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42872853"/>
      </p:ext>
    </p:extLst>
  </p:cSld>
  <p:clrMapOvr>
    <a:masterClrMapping/>
  </p:clrMapOvr>
  <mc:AlternateContent xmlns:mc="http://schemas.openxmlformats.org/markup-compatibility/2006">
    <mc:Choice xmlns:p14="http://schemas.microsoft.com/office/powerpoint/2010/main" Requires="p14">
      <p:transition spd="slow" p14:dur="2000" advTm="7170"/>
    </mc:Choice>
    <mc:Fallback>
      <p:transition spd="slow" advTm="7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595CF-C688-DB01-F850-DD65106E388C}"/>
              </a:ext>
            </a:extLst>
          </p:cNvPr>
          <p:cNvSpPr>
            <a:spLocks noGrp="1"/>
          </p:cNvSpPr>
          <p:nvPr>
            <p:ph type="title"/>
          </p:nvPr>
        </p:nvSpPr>
        <p:spPr/>
        <p:txBody>
          <a:bodyPr/>
          <a:lstStyle/>
          <a:p>
            <a:r>
              <a:rPr lang="en-CA"/>
              <a:t>IEPs - Some</a:t>
            </a:r>
          </a:p>
        </p:txBody>
      </p:sp>
      <p:pic>
        <p:nvPicPr>
          <p:cNvPr id="4" name="Picture 2" descr="About Coconino High School / PBIS Overview">
            <a:extLst>
              <a:ext uri="{FF2B5EF4-FFF2-40B4-BE49-F238E27FC236}">
                <a16:creationId xmlns:a16="http://schemas.microsoft.com/office/drawing/2014/main" id="{BB4D59B2-94E1-811C-2855-F1C9B46F50F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489831" y="638491"/>
            <a:ext cx="5581017" cy="558101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92F0E4D-B60E-3182-09BA-D0218BDDF34A}"/>
              </a:ext>
            </a:extLst>
          </p:cNvPr>
          <p:cNvSpPr/>
          <p:nvPr/>
        </p:nvSpPr>
        <p:spPr>
          <a:xfrm>
            <a:off x="5047488" y="2385989"/>
            <a:ext cx="2340864" cy="1216747"/>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Audio 6">
            <a:hlinkClick r:id="" action="ppaction://media"/>
            <a:extLst>
              <a:ext uri="{FF2B5EF4-FFF2-40B4-BE49-F238E27FC236}">
                <a16:creationId xmlns:a16="http://schemas.microsoft.com/office/drawing/2014/main" id="{2CD5BC70-D2E1-C262-2DF8-275788CA15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5012123"/>
      </p:ext>
    </p:extLst>
  </p:cSld>
  <p:clrMapOvr>
    <a:masterClrMapping/>
  </p:clrMapOvr>
  <mc:AlternateContent xmlns:mc="http://schemas.openxmlformats.org/markup-compatibility/2006">
    <mc:Choice xmlns:p14="http://schemas.microsoft.com/office/powerpoint/2010/main" Requires="p14">
      <p:transition spd="slow" p14:dur="2000" advTm="69109"/>
    </mc:Choice>
    <mc:Fallback>
      <p:transition spd="slow" advTm="69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BD664-08B5-E95F-B442-F3E1E28351F4}"/>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9A892B6F-8849-6315-860C-777A3CE801B0}"/>
              </a:ext>
            </a:extLst>
          </p:cNvPr>
          <p:cNvSpPr>
            <a:spLocks noGrp="1"/>
          </p:cNvSpPr>
          <p:nvPr>
            <p:ph idx="1"/>
          </p:nvPr>
        </p:nvSpPr>
        <p:spPr/>
        <p:txBody>
          <a:bodyPr/>
          <a:lstStyle/>
          <a:p>
            <a:endParaRPr lang="en-CA"/>
          </a:p>
        </p:txBody>
      </p:sp>
      <p:pic>
        <p:nvPicPr>
          <p:cNvPr id="5" name="Picture 4">
            <a:extLst>
              <a:ext uri="{FF2B5EF4-FFF2-40B4-BE49-F238E27FC236}">
                <a16:creationId xmlns:a16="http://schemas.microsoft.com/office/drawing/2014/main" id="{315EC98C-7547-2AD0-6F5A-D49FBAF020E0}"/>
              </a:ext>
            </a:extLst>
          </p:cNvPr>
          <p:cNvPicPr>
            <a:picLocks noChangeAspect="1"/>
          </p:cNvPicPr>
          <p:nvPr/>
        </p:nvPicPr>
        <p:blipFill>
          <a:blip r:embed="rId5"/>
          <a:stretch>
            <a:fillRect/>
          </a:stretch>
        </p:blipFill>
        <p:spPr>
          <a:xfrm>
            <a:off x="1066800" y="214312"/>
            <a:ext cx="10058400" cy="6429375"/>
          </a:xfrm>
          <a:prstGeom prst="rect">
            <a:avLst/>
          </a:prstGeom>
        </p:spPr>
      </p:pic>
      <p:pic>
        <p:nvPicPr>
          <p:cNvPr id="4" name="Audio 3">
            <a:hlinkClick r:id="" action="ppaction://media"/>
            <a:extLst>
              <a:ext uri="{FF2B5EF4-FFF2-40B4-BE49-F238E27FC236}">
                <a16:creationId xmlns:a16="http://schemas.microsoft.com/office/drawing/2014/main" id="{F2D05555-5063-F419-F0B7-9E2F658C23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47055373"/>
      </p:ext>
    </p:extLst>
  </p:cSld>
  <p:clrMapOvr>
    <a:masterClrMapping/>
  </p:clrMapOvr>
  <mc:AlternateContent xmlns:mc="http://schemas.openxmlformats.org/markup-compatibility/2006">
    <mc:Choice xmlns:p14="http://schemas.microsoft.com/office/powerpoint/2010/main" Requires="p14">
      <p:transition spd="slow" p14:dur="2000" advTm="32643"/>
    </mc:Choice>
    <mc:Fallback>
      <p:transition spd="slow" advTm="32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4AFEE-BE1D-9A4B-48BE-D8C30EDC6173}"/>
              </a:ext>
            </a:extLst>
          </p:cNvPr>
          <p:cNvSpPr>
            <a:spLocks noGrp="1"/>
          </p:cNvSpPr>
          <p:nvPr>
            <p:ph type="title"/>
          </p:nvPr>
        </p:nvSpPr>
        <p:spPr/>
        <p:txBody>
          <a:bodyPr/>
          <a:lstStyle/>
          <a:p>
            <a:r>
              <a:rPr lang="en-CA"/>
              <a:t>Example Scenario</a:t>
            </a:r>
          </a:p>
        </p:txBody>
      </p:sp>
      <p:sp>
        <p:nvSpPr>
          <p:cNvPr id="3" name="Content Placeholder 2">
            <a:extLst>
              <a:ext uri="{FF2B5EF4-FFF2-40B4-BE49-F238E27FC236}">
                <a16:creationId xmlns:a16="http://schemas.microsoft.com/office/drawing/2014/main" id="{373002F0-60AE-9451-83A6-5164B2470AFA}"/>
              </a:ext>
            </a:extLst>
          </p:cNvPr>
          <p:cNvSpPr>
            <a:spLocks noGrp="1"/>
          </p:cNvSpPr>
          <p:nvPr>
            <p:ph idx="1"/>
          </p:nvPr>
        </p:nvSpPr>
        <p:spPr/>
        <p:txBody>
          <a:bodyPr vert="horz" lIns="91440" tIns="45720" rIns="91440" bIns="45720" rtlCol="0" anchor="t">
            <a:normAutofit/>
          </a:bodyPr>
          <a:lstStyle/>
          <a:p>
            <a:pPr marL="0" indent="0">
              <a:buNone/>
            </a:pPr>
            <a:r>
              <a:rPr lang="en-CA" dirty="0"/>
              <a:t>Deepak is a grade 8 student with a learning disability.  His psycho-educational assessment indicates a significant impairment in processing speed but average academic skills.  Deepak's IEP lists extra time on assignments, projects and tests.  Since extra time is meant to address a barrier identified in his psychoeducational assessment these are targeted (essential) supports.  Deepak receives extra time per his IEP.  With these supports Deepak is performing in the proficient range on the proficiency scale.</a:t>
            </a:r>
          </a:p>
          <a:p>
            <a:pPr marL="0" indent="0">
              <a:buNone/>
            </a:pPr>
            <a:endParaRPr lang="en-CA" dirty="0"/>
          </a:p>
          <a:p>
            <a:endParaRPr lang="en-CA" dirty="0"/>
          </a:p>
        </p:txBody>
      </p:sp>
      <p:pic>
        <p:nvPicPr>
          <p:cNvPr id="8" name="Audio 7">
            <a:hlinkClick r:id="" action="ppaction://media"/>
            <a:extLst>
              <a:ext uri="{FF2B5EF4-FFF2-40B4-BE49-F238E27FC236}">
                <a16:creationId xmlns:a16="http://schemas.microsoft.com/office/drawing/2014/main" id="{59AC3DFB-7563-9EB7-4E06-A883B44C35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3443397"/>
      </p:ext>
    </p:extLst>
  </p:cSld>
  <p:clrMapOvr>
    <a:masterClrMapping/>
  </p:clrMapOvr>
  <mc:AlternateContent xmlns:mc="http://schemas.openxmlformats.org/markup-compatibility/2006">
    <mc:Choice xmlns:p14="http://schemas.microsoft.com/office/powerpoint/2010/main" Requires="p14">
      <p:transition spd="slow" p14:dur="2000" advTm="21866"/>
    </mc:Choice>
    <mc:Fallback>
      <p:transition spd="slow" advTm="21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A8A2F-C2BF-A903-FA9C-F2B0CCAC6A7E}"/>
              </a:ext>
            </a:extLst>
          </p:cNvPr>
          <p:cNvSpPr>
            <a:spLocks noGrp="1"/>
          </p:cNvSpPr>
          <p:nvPr>
            <p:ph type="title"/>
          </p:nvPr>
        </p:nvSpPr>
        <p:spPr/>
        <p:txBody>
          <a:bodyPr/>
          <a:lstStyle/>
          <a:p>
            <a:r>
              <a:rPr lang="en-CA"/>
              <a:t>IEPs - Few</a:t>
            </a:r>
          </a:p>
        </p:txBody>
      </p:sp>
      <p:pic>
        <p:nvPicPr>
          <p:cNvPr id="5" name="Picture 2" descr="About Coconino High School / PBIS Overview">
            <a:extLst>
              <a:ext uri="{FF2B5EF4-FFF2-40B4-BE49-F238E27FC236}">
                <a16:creationId xmlns:a16="http://schemas.microsoft.com/office/drawing/2014/main" id="{332EA3D2-39AB-4C36-ABA9-4E7F3206A49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489831" y="638491"/>
            <a:ext cx="5581017" cy="558101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17AEB7C-02DD-F50C-F673-2B80445C6BFD}"/>
              </a:ext>
            </a:extLst>
          </p:cNvPr>
          <p:cNvSpPr/>
          <p:nvPr/>
        </p:nvSpPr>
        <p:spPr>
          <a:xfrm>
            <a:off x="5450053" y="1623988"/>
            <a:ext cx="1665129" cy="785427"/>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Audio 9">
            <a:hlinkClick r:id="" action="ppaction://media"/>
            <a:extLst>
              <a:ext uri="{FF2B5EF4-FFF2-40B4-BE49-F238E27FC236}">
                <a16:creationId xmlns:a16="http://schemas.microsoft.com/office/drawing/2014/main" id="{38B2E3DB-4B90-5B35-9D7A-1D08D2FBE3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86484667"/>
      </p:ext>
    </p:extLst>
  </p:cSld>
  <p:clrMapOvr>
    <a:masterClrMapping/>
  </p:clrMapOvr>
  <mc:AlternateContent xmlns:mc="http://schemas.openxmlformats.org/markup-compatibility/2006">
    <mc:Choice xmlns:p14="http://schemas.microsoft.com/office/powerpoint/2010/main" Requires="p14">
      <p:transition spd="slow" p14:dur="2000" advTm="90890"/>
    </mc:Choice>
    <mc:Fallback>
      <p:transition spd="slow" advTm="90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20FB0-21CA-89BE-EC92-A6E07467837E}"/>
              </a:ext>
            </a:extLst>
          </p:cNvPr>
          <p:cNvSpPr>
            <a:spLocks noGrp="1"/>
          </p:cNvSpPr>
          <p:nvPr>
            <p:ph type="title"/>
          </p:nvPr>
        </p:nvSpPr>
        <p:spPr/>
        <p:txBody>
          <a:bodyPr>
            <a:normAutofit fontScale="90000"/>
          </a:bodyPr>
          <a:lstStyle/>
          <a:p>
            <a:r>
              <a:rPr lang="en-US"/>
              <a:t>Evaluation in Reference to Individualized Learning Goals (Replacement Goals)</a:t>
            </a:r>
          </a:p>
        </p:txBody>
      </p:sp>
      <p:sp>
        <p:nvSpPr>
          <p:cNvPr id="3" name="Content Placeholder 2">
            <a:extLst>
              <a:ext uri="{FF2B5EF4-FFF2-40B4-BE49-F238E27FC236}">
                <a16:creationId xmlns:a16="http://schemas.microsoft.com/office/drawing/2014/main" id="{E42CA97D-8506-9EFF-6838-93BD60C61419}"/>
              </a:ext>
            </a:extLst>
          </p:cNvPr>
          <p:cNvSpPr>
            <a:spLocks noGrp="1"/>
          </p:cNvSpPr>
          <p:nvPr>
            <p:ph idx="1"/>
          </p:nvPr>
        </p:nvSpPr>
        <p:spPr/>
        <p:txBody>
          <a:bodyPr vert="horz" lIns="91440" tIns="45720" rIns="91440" bIns="45720" rtlCol="0" anchor="t">
            <a:normAutofit fontScale="92500" lnSpcReduction="20000"/>
          </a:bodyPr>
          <a:lstStyle/>
          <a:p>
            <a:r>
              <a:rPr lang="en-US">
                <a:ea typeface="+mn-lt"/>
                <a:cs typeface="+mn-lt"/>
              </a:rPr>
              <a:t>Students with disabilities and diverse abilities whose learning is supported by individualized learning goals must have an IEP that outlines their goals and the methods for evaluating the goals. </a:t>
            </a:r>
            <a:r>
              <a:rPr lang="en-US" sz="2100">
                <a:ea typeface="+mn-lt"/>
                <a:cs typeface="+mn-lt"/>
              </a:rPr>
              <a:t>These learning goals are set by teachers in consultation with students, parents, caregivers, and other student support team members (e.g., Specialist Teachers, physiotherapist, speech pathologist, psychologist, educational assistant, occupational therapist) and are recorded in the student’s IEP.</a:t>
            </a:r>
            <a:r>
              <a:rPr lang="en-US">
                <a:ea typeface="+mn-lt"/>
                <a:cs typeface="+mn-lt"/>
              </a:rPr>
              <a:t> </a:t>
            </a:r>
          </a:p>
          <a:p>
            <a:r>
              <a:rPr lang="en-US">
                <a:ea typeface="+mn-lt"/>
                <a:cs typeface="+mn-lt"/>
              </a:rPr>
              <a:t>Students receive feedback in a manner that is identified in the individualized learning goals of their IEP (e.g., Proficiency scales, letter grades and percentages, descriptive feedback). Communication of student learning aligns with the school and/or district’s regular reporting periods and formats.</a:t>
            </a:r>
            <a:endParaRPr lang="en-US"/>
          </a:p>
          <a:p>
            <a:r>
              <a:rPr lang="en-US">
                <a:ea typeface="+mn-lt"/>
                <a:cs typeface="+mn-lt"/>
              </a:rPr>
              <a:t>It is also important to note that these students' learning experiences in the classroom should still be connected with the same content and competencies as their peers as their peers are exploring but with modifications (replacement goals) to meet their unique needs.</a:t>
            </a:r>
            <a:endParaRPr lang="en-US"/>
          </a:p>
        </p:txBody>
      </p:sp>
      <p:pic>
        <p:nvPicPr>
          <p:cNvPr id="5" name="Audio 4">
            <a:hlinkClick r:id="" action="ppaction://media"/>
            <a:extLst>
              <a:ext uri="{FF2B5EF4-FFF2-40B4-BE49-F238E27FC236}">
                <a16:creationId xmlns:a16="http://schemas.microsoft.com/office/drawing/2014/main" id="{E362B303-1C23-5A50-219E-361FA8C677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92648155"/>
      </p:ext>
    </p:extLst>
  </p:cSld>
  <p:clrMapOvr>
    <a:masterClrMapping/>
  </p:clrMapOvr>
  <mc:AlternateContent xmlns:mc="http://schemas.openxmlformats.org/markup-compatibility/2006">
    <mc:Choice xmlns:p14="http://schemas.microsoft.com/office/powerpoint/2010/main" Requires="p14">
      <p:transition spd="slow" p14:dur="2000" advTm="89454"/>
    </mc:Choice>
    <mc:Fallback>
      <p:transition spd="slow" advTm="89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E73FB-6E7A-A63D-A82F-7ADB9BAA25DC}"/>
              </a:ext>
            </a:extLst>
          </p:cNvPr>
          <p:cNvSpPr>
            <a:spLocks noGrp="1"/>
          </p:cNvSpPr>
          <p:nvPr>
            <p:ph type="title"/>
          </p:nvPr>
        </p:nvSpPr>
        <p:spPr/>
        <p:txBody>
          <a:bodyPr/>
          <a:lstStyle/>
          <a:p>
            <a:r>
              <a:rPr lang="en-US"/>
              <a:t>Creating Replacement Curricular Goals</a:t>
            </a:r>
          </a:p>
        </p:txBody>
      </p:sp>
      <p:sp>
        <p:nvSpPr>
          <p:cNvPr id="3" name="Content Placeholder 2">
            <a:extLst>
              <a:ext uri="{FF2B5EF4-FFF2-40B4-BE49-F238E27FC236}">
                <a16:creationId xmlns:a16="http://schemas.microsoft.com/office/drawing/2014/main" id="{86C811B9-9277-D6EB-090A-ED0517F94277}"/>
              </a:ext>
            </a:extLst>
          </p:cNvPr>
          <p:cNvSpPr>
            <a:spLocks noGrp="1"/>
          </p:cNvSpPr>
          <p:nvPr>
            <p:ph idx="1"/>
          </p:nvPr>
        </p:nvSpPr>
        <p:spPr/>
        <p:txBody>
          <a:bodyPr vert="horz" lIns="91440" tIns="45720" rIns="91440" bIns="45720" rtlCol="0" anchor="t">
            <a:normAutofit/>
          </a:bodyPr>
          <a:lstStyle/>
          <a:p>
            <a:r>
              <a:rPr lang="en-US"/>
              <a:t>Teachers, in collaboration with the student and the student's Case Manager (most often BASES teachers), look at the BC curricular competencies of the grade level and area of learning and pick a few (1-3) specific competencies to focus on.</a:t>
            </a:r>
          </a:p>
          <a:p>
            <a:r>
              <a:rPr lang="en-US"/>
              <a:t>An individualized objective is created in relation to the curricular competency of focus. This is set as something attainable for the student and specific criteria for evaluating of growth in this competency is clearly defined. This individualized objective is the replacement goal.</a:t>
            </a:r>
          </a:p>
          <a:p>
            <a:r>
              <a:rPr lang="en-US"/>
              <a:t>The student has access to and engages in all learning activities within the area of learning but is only being evaluated on progress toward the specific replacement curricular goals, not the full BC curriculum for the area of learning.</a:t>
            </a:r>
          </a:p>
        </p:txBody>
      </p:sp>
      <p:pic>
        <p:nvPicPr>
          <p:cNvPr id="4" name="Audio 3">
            <a:hlinkClick r:id="" action="ppaction://media"/>
            <a:extLst>
              <a:ext uri="{FF2B5EF4-FFF2-40B4-BE49-F238E27FC236}">
                <a16:creationId xmlns:a16="http://schemas.microsoft.com/office/drawing/2014/main" id="{3F4C6431-4AC5-A970-32ED-EE1A166F78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39848779"/>
      </p:ext>
    </p:extLst>
  </p:cSld>
  <p:clrMapOvr>
    <a:masterClrMapping/>
  </p:clrMapOvr>
  <mc:AlternateContent xmlns:mc="http://schemas.openxmlformats.org/markup-compatibility/2006">
    <mc:Choice xmlns:p14="http://schemas.microsoft.com/office/powerpoint/2010/main" Requires="p14">
      <p:transition spd="slow" p14:dur="2000" advTm="109356"/>
    </mc:Choice>
    <mc:Fallback>
      <p:transition spd="slow" advTm="109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D9DE4-5B5E-2A4F-7CB9-8166B255239F}"/>
              </a:ext>
            </a:extLst>
          </p:cNvPr>
          <p:cNvSpPr>
            <a:spLocks noGrp="1"/>
          </p:cNvSpPr>
          <p:nvPr>
            <p:ph type="title"/>
          </p:nvPr>
        </p:nvSpPr>
        <p:spPr/>
        <p:txBody>
          <a:bodyPr/>
          <a:lstStyle/>
          <a:p>
            <a:r>
              <a:rPr lang="en-US" dirty="0"/>
              <a:t>Included in Part 6</a:t>
            </a:r>
          </a:p>
        </p:txBody>
      </p:sp>
      <p:sp>
        <p:nvSpPr>
          <p:cNvPr id="3" name="Content Placeholder 2">
            <a:extLst>
              <a:ext uri="{FF2B5EF4-FFF2-40B4-BE49-F238E27FC236}">
                <a16:creationId xmlns:a16="http://schemas.microsoft.com/office/drawing/2014/main" id="{5B2E0662-279B-307E-541C-BE7E167D64A7}"/>
              </a:ext>
            </a:extLst>
          </p:cNvPr>
          <p:cNvSpPr>
            <a:spLocks noGrp="1"/>
          </p:cNvSpPr>
          <p:nvPr>
            <p:ph idx="1"/>
          </p:nvPr>
        </p:nvSpPr>
        <p:spPr>
          <a:xfrm>
            <a:off x="849758" y="2065984"/>
            <a:ext cx="10427841" cy="4792016"/>
          </a:xfrm>
        </p:spPr>
        <p:txBody>
          <a:bodyPr vert="horz" lIns="91440" tIns="45720" rIns="91440" bIns="45720" rtlCol="0" anchor="t">
            <a:normAutofit/>
          </a:bodyPr>
          <a:lstStyle/>
          <a:p>
            <a:r>
              <a:rPr lang="en-US" sz="2400"/>
              <a:t>Inclusion – Assessment and reporting for all students </a:t>
            </a:r>
          </a:p>
          <a:p>
            <a:r>
              <a:rPr lang="en-US" sz="2400"/>
              <a:t>New Reporting Order </a:t>
            </a:r>
          </a:p>
          <a:p>
            <a:pPr lvl="1"/>
            <a:r>
              <a:rPr lang="en-US" sz="2200"/>
              <a:t>	ELL</a:t>
            </a:r>
          </a:p>
          <a:p>
            <a:pPr lvl="1"/>
            <a:r>
              <a:rPr lang="en-US" sz="2200"/>
              <a:t>	Student with IEPs (all, few, some)</a:t>
            </a:r>
            <a:endParaRPr lang="en-US"/>
          </a:p>
          <a:p>
            <a:endParaRPr lang="en-US"/>
          </a:p>
        </p:txBody>
      </p:sp>
      <p:pic>
        <p:nvPicPr>
          <p:cNvPr id="5" name="Audio 4">
            <a:hlinkClick r:id="" action="ppaction://media"/>
            <a:extLst>
              <a:ext uri="{FF2B5EF4-FFF2-40B4-BE49-F238E27FC236}">
                <a16:creationId xmlns:a16="http://schemas.microsoft.com/office/drawing/2014/main" id="{B7E9911B-20DF-DFC8-03CE-9CFF6993B7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76338838"/>
      </p:ext>
    </p:extLst>
  </p:cSld>
  <p:clrMapOvr>
    <a:masterClrMapping/>
  </p:clrMapOvr>
  <mc:AlternateContent xmlns:mc="http://schemas.openxmlformats.org/markup-compatibility/2006">
    <mc:Choice xmlns:p14="http://schemas.microsoft.com/office/powerpoint/2010/main" Requires="p14">
      <p:transition spd="slow" p14:dur="2000" advTm="12437"/>
    </mc:Choice>
    <mc:Fallback>
      <p:transition spd="slow" advTm="12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2537B-C2F9-5BFE-A33D-42985FEDF227}"/>
              </a:ext>
            </a:extLst>
          </p:cNvPr>
          <p:cNvSpPr>
            <a:spLocks noGrp="1"/>
          </p:cNvSpPr>
          <p:nvPr>
            <p:ph type="title"/>
          </p:nvPr>
        </p:nvSpPr>
        <p:spPr/>
        <p:txBody>
          <a:bodyPr>
            <a:normAutofit fontScale="90000"/>
          </a:bodyPr>
          <a:lstStyle/>
          <a:p>
            <a:r>
              <a:rPr lang="en-US"/>
              <a:t>Communicating Student Learning in Relation to Replacement Curricular Goals</a:t>
            </a:r>
          </a:p>
        </p:txBody>
      </p:sp>
      <p:sp>
        <p:nvSpPr>
          <p:cNvPr id="3" name="Content Placeholder 2">
            <a:extLst>
              <a:ext uri="{FF2B5EF4-FFF2-40B4-BE49-F238E27FC236}">
                <a16:creationId xmlns:a16="http://schemas.microsoft.com/office/drawing/2014/main" id="{E3F8EE2C-32B1-3983-8C03-CF325A1A8A8B}"/>
              </a:ext>
            </a:extLst>
          </p:cNvPr>
          <p:cNvSpPr>
            <a:spLocks noGrp="1"/>
          </p:cNvSpPr>
          <p:nvPr>
            <p:ph idx="1"/>
          </p:nvPr>
        </p:nvSpPr>
        <p:spPr/>
        <p:txBody>
          <a:bodyPr vert="horz" lIns="91440" tIns="45720" rIns="91440" bIns="45720" rtlCol="0" anchor="t">
            <a:normAutofit/>
          </a:bodyPr>
          <a:lstStyle/>
          <a:p>
            <a:r>
              <a:rPr lang="en-US"/>
              <a:t>Reporting should clearly indicate that evaluation and assignment of a proficiency scale indicator or percentage/letter grade is in relation to IEP replacement curricular goals and not BC Curriculum in the area of learning. This is done via report card comments and descriptive feedback.</a:t>
            </a:r>
          </a:p>
          <a:p>
            <a:r>
              <a:rPr lang="en-US"/>
              <a:t>An individualized reporting form can be utilized to fit replacement curricular goals into standard reporting structures as well as to make this communication more meaningful and authentic. Include strength-based feedback and areas for further growth.</a:t>
            </a:r>
          </a:p>
        </p:txBody>
      </p:sp>
      <p:pic>
        <p:nvPicPr>
          <p:cNvPr id="7" name="Audio 6">
            <a:hlinkClick r:id="" action="ppaction://media"/>
            <a:extLst>
              <a:ext uri="{FF2B5EF4-FFF2-40B4-BE49-F238E27FC236}">
                <a16:creationId xmlns:a16="http://schemas.microsoft.com/office/drawing/2014/main" id="{80D49350-66F9-2AC0-691B-2863F87399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95093596"/>
      </p:ext>
    </p:extLst>
  </p:cSld>
  <p:clrMapOvr>
    <a:masterClrMapping/>
  </p:clrMapOvr>
  <mc:AlternateContent xmlns:mc="http://schemas.openxmlformats.org/markup-compatibility/2006">
    <mc:Choice xmlns:p14="http://schemas.microsoft.com/office/powerpoint/2010/main" Requires="p14">
      <p:transition spd="slow" p14:dur="2000" advTm="48746"/>
    </mc:Choice>
    <mc:Fallback>
      <p:transition spd="slow" advTm="48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able&#10;&#10;Description automatically generated">
            <a:extLst>
              <a:ext uri="{FF2B5EF4-FFF2-40B4-BE49-F238E27FC236}">
                <a16:creationId xmlns:a16="http://schemas.microsoft.com/office/drawing/2014/main" id="{6764E7E6-75AF-0AB5-DB6B-8BEB86E75E9F}"/>
              </a:ext>
            </a:extLst>
          </p:cNvPr>
          <p:cNvPicPr>
            <a:picLocks noGrp="1" noChangeAspect="1"/>
          </p:cNvPicPr>
          <p:nvPr>
            <p:ph idx="1"/>
          </p:nvPr>
        </p:nvPicPr>
        <p:blipFill>
          <a:blip r:embed="rId5"/>
          <a:stretch>
            <a:fillRect/>
          </a:stretch>
        </p:blipFill>
        <p:spPr>
          <a:xfrm>
            <a:off x="3601213" y="174812"/>
            <a:ext cx="4990222" cy="6518063"/>
          </a:xfrm>
        </p:spPr>
      </p:pic>
      <p:pic>
        <p:nvPicPr>
          <p:cNvPr id="2" name="Audio 1">
            <a:hlinkClick r:id="" action="ppaction://media"/>
            <a:extLst>
              <a:ext uri="{FF2B5EF4-FFF2-40B4-BE49-F238E27FC236}">
                <a16:creationId xmlns:a16="http://schemas.microsoft.com/office/drawing/2014/main" id="{D1930506-DA5B-1454-332A-B89401C3C1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8538516"/>
      </p:ext>
    </p:extLst>
  </p:cSld>
  <p:clrMapOvr>
    <a:masterClrMapping/>
  </p:clrMapOvr>
  <mc:AlternateContent xmlns:mc="http://schemas.openxmlformats.org/markup-compatibility/2006">
    <mc:Choice xmlns:p14="http://schemas.microsoft.com/office/powerpoint/2010/main" Requires="p14">
      <p:transition spd="slow" p14:dur="2000" advTm="24659"/>
    </mc:Choice>
    <mc:Fallback>
      <p:transition spd="slow" advTm="24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4AFEE-BE1D-9A4B-48BE-D8C30EDC6173}"/>
              </a:ext>
            </a:extLst>
          </p:cNvPr>
          <p:cNvSpPr>
            <a:spLocks noGrp="1"/>
          </p:cNvSpPr>
          <p:nvPr>
            <p:ph type="title"/>
          </p:nvPr>
        </p:nvSpPr>
        <p:spPr/>
        <p:txBody>
          <a:bodyPr/>
          <a:lstStyle/>
          <a:p>
            <a:r>
              <a:rPr lang="en-CA"/>
              <a:t>Example Scenario 1</a:t>
            </a:r>
          </a:p>
        </p:txBody>
      </p:sp>
      <p:sp>
        <p:nvSpPr>
          <p:cNvPr id="3" name="Content Placeholder 2">
            <a:extLst>
              <a:ext uri="{FF2B5EF4-FFF2-40B4-BE49-F238E27FC236}">
                <a16:creationId xmlns:a16="http://schemas.microsoft.com/office/drawing/2014/main" id="{373002F0-60AE-9451-83A6-5164B2470AFA}"/>
              </a:ext>
            </a:extLst>
          </p:cNvPr>
          <p:cNvSpPr>
            <a:spLocks noGrp="1"/>
          </p:cNvSpPr>
          <p:nvPr>
            <p:ph idx="1"/>
          </p:nvPr>
        </p:nvSpPr>
        <p:spPr>
          <a:xfrm>
            <a:off x="849758" y="2065984"/>
            <a:ext cx="10612568" cy="3903298"/>
          </a:xfrm>
        </p:spPr>
        <p:txBody>
          <a:bodyPr vert="horz" lIns="91440" tIns="45720" rIns="91440" bIns="45720" rtlCol="0" anchor="t">
            <a:normAutofit fontScale="92500" lnSpcReduction="10000"/>
          </a:bodyPr>
          <a:lstStyle/>
          <a:p>
            <a:r>
              <a:rPr lang="en-CA"/>
              <a:t>Greg is a grade 9 student with Mild Intellectual Disabilities  (K-designation)</a:t>
            </a:r>
          </a:p>
          <a:p>
            <a:r>
              <a:rPr lang="en-CA"/>
              <a:t>His psycho-educational assessment describes him as a capable young man with strengths in physical motor skills, sports and verbal comprehension. His challenges include struggles with working memory and critical thinking.</a:t>
            </a:r>
          </a:p>
          <a:p>
            <a:r>
              <a:rPr lang="en-CA"/>
              <a:t>Greg is working towards a replacement curriculum in his "academically heavy" courses including Social Studies and Science, and is currently working on literacy, numeracy and life skills type goals in an IEP related BASES block. </a:t>
            </a:r>
          </a:p>
          <a:p>
            <a:r>
              <a:rPr lang="en-CA"/>
              <a:t>He is working towards the standard BC curriculum in areas of learning such as PE, Art, and Foods.</a:t>
            </a:r>
          </a:p>
          <a:p>
            <a:r>
              <a:rPr lang="en-CA"/>
              <a:t>Greg will be working towards an Evergreen School Leaving Certificate as he moves into his graduation program in years 10-12.</a:t>
            </a:r>
          </a:p>
          <a:p>
            <a:pPr marL="0" indent="0">
              <a:buNone/>
            </a:pPr>
            <a:endParaRPr lang="en-CA"/>
          </a:p>
          <a:p>
            <a:endParaRPr lang="en-CA"/>
          </a:p>
        </p:txBody>
      </p:sp>
      <p:pic>
        <p:nvPicPr>
          <p:cNvPr id="6" name="Audio 5">
            <a:hlinkClick r:id="" action="ppaction://media"/>
            <a:extLst>
              <a:ext uri="{FF2B5EF4-FFF2-40B4-BE49-F238E27FC236}">
                <a16:creationId xmlns:a16="http://schemas.microsoft.com/office/drawing/2014/main" id="{551EC938-9A9B-B98E-871C-B3C5532C2A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81287371"/>
      </p:ext>
    </p:extLst>
  </p:cSld>
  <p:clrMapOvr>
    <a:masterClrMapping/>
  </p:clrMapOvr>
  <mc:AlternateContent xmlns:mc="http://schemas.openxmlformats.org/markup-compatibility/2006">
    <mc:Choice xmlns:p14="http://schemas.microsoft.com/office/powerpoint/2010/main" Requires="p14">
      <p:transition spd="slow" p14:dur="2000" advTm="46986"/>
    </mc:Choice>
    <mc:Fallback>
      <p:transition spd="slow" advTm="46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hart&#10;&#10;Description automatically generated">
            <a:extLst>
              <a:ext uri="{FF2B5EF4-FFF2-40B4-BE49-F238E27FC236}">
                <a16:creationId xmlns:a16="http://schemas.microsoft.com/office/drawing/2014/main" id="{3303C3A6-E583-C359-D39E-45A79A49DA71}"/>
              </a:ext>
            </a:extLst>
          </p:cNvPr>
          <p:cNvPicPr>
            <a:picLocks noGrp="1" noChangeAspect="1"/>
          </p:cNvPicPr>
          <p:nvPr>
            <p:ph idx="1"/>
          </p:nvPr>
        </p:nvPicPr>
        <p:blipFill>
          <a:blip r:embed="rId5"/>
          <a:stretch>
            <a:fillRect/>
          </a:stretch>
        </p:blipFill>
        <p:spPr>
          <a:xfrm>
            <a:off x="1050617" y="419083"/>
            <a:ext cx="4716702" cy="5906619"/>
          </a:xfrm>
        </p:spPr>
      </p:pic>
      <p:pic>
        <p:nvPicPr>
          <p:cNvPr id="5" name="Picture 5" descr="Text, application, letter, email&#10;&#10;Description automatically generated">
            <a:extLst>
              <a:ext uri="{FF2B5EF4-FFF2-40B4-BE49-F238E27FC236}">
                <a16:creationId xmlns:a16="http://schemas.microsoft.com/office/drawing/2014/main" id="{2DB7D745-A1A3-2CA8-0B59-2B46763A4FD2}"/>
              </a:ext>
            </a:extLst>
          </p:cNvPr>
          <p:cNvPicPr>
            <a:picLocks noChangeAspect="1"/>
          </p:cNvPicPr>
          <p:nvPr/>
        </p:nvPicPr>
        <p:blipFill>
          <a:blip r:embed="rId6"/>
          <a:stretch>
            <a:fillRect/>
          </a:stretch>
        </p:blipFill>
        <p:spPr>
          <a:xfrm>
            <a:off x="6002593" y="413238"/>
            <a:ext cx="5275006" cy="5933203"/>
          </a:xfrm>
          <a:prstGeom prst="rect">
            <a:avLst/>
          </a:prstGeom>
        </p:spPr>
      </p:pic>
      <p:pic>
        <p:nvPicPr>
          <p:cNvPr id="2" name="Audio 1">
            <a:hlinkClick r:id="" action="ppaction://media"/>
            <a:extLst>
              <a:ext uri="{FF2B5EF4-FFF2-40B4-BE49-F238E27FC236}">
                <a16:creationId xmlns:a16="http://schemas.microsoft.com/office/drawing/2014/main" id="{9534A920-3DE9-BDD3-751C-FDB686C90E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31786195"/>
      </p:ext>
    </p:extLst>
  </p:cSld>
  <p:clrMapOvr>
    <a:masterClrMapping/>
  </p:clrMapOvr>
  <mc:AlternateContent xmlns:mc="http://schemas.openxmlformats.org/markup-compatibility/2006">
    <mc:Choice xmlns:p14="http://schemas.microsoft.com/office/powerpoint/2010/main" Requires="p14">
      <p:transition spd="slow" p14:dur="2000" advTm="82517"/>
    </mc:Choice>
    <mc:Fallback>
      <p:transition spd="slow" advTm="82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6CEB4F-AE59-72DF-8495-C4783E7B1102}"/>
              </a:ext>
            </a:extLst>
          </p:cNvPr>
          <p:cNvPicPr>
            <a:picLocks noChangeAspect="1"/>
          </p:cNvPicPr>
          <p:nvPr/>
        </p:nvPicPr>
        <p:blipFill>
          <a:blip r:embed="rId5"/>
          <a:stretch>
            <a:fillRect/>
          </a:stretch>
        </p:blipFill>
        <p:spPr>
          <a:xfrm>
            <a:off x="3594312" y="201996"/>
            <a:ext cx="5003376" cy="6454008"/>
          </a:xfrm>
          <a:prstGeom prst="rect">
            <a:avLst/>
          </a:prstGeom>
        </p:spPr>
      </p:pic>
      <p:pic>
        <p:nvPicPr>
          <p:cNvPr id="2" name="Audio 1">
            <a:hlinkClick r:id="" action="ppaction://media"/>
            <a:extLst>
              <a:ext uri="{FF2B5EF4-FFF2-40B4-BE49-F238E27FC236}">
                <a16:creationId xmlns:a16="http://schemas.microsoft.com/office/drawing/2014/main" id="{8F97DAB0-1A67-09F0-DA1D-FA6BBF618C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2888603"/>
      </p:ext>
    </p:extLst>
  </p:cSld>
  <p:clrMapOvr>
    <a:masterClrMapping/>
  </p:clrMapOvr>
  <mc:AlternateContent xmlns:mc="http://schemas.openxmlformats.org/markup-compatibility/2006">
    <mc:Choice xmlns:p14="http://schemas.microsoft.com/office/powerpoint/2010/main" Requires="p14">
      <p:transition spd="slow" p14:dur="2000" advTm="17813"/>
    </mc:Choice>
    <mc:Fallback>
      <p:transition spd="slow" advTm="17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4AFEE-BE1D-9A4B-48BE-D8C30EDC6173}"/>
              </a:ext>
            </a:extLst>
          </p:cNvPr>
          <p:cNvSpPr>
            <a:spLocks noGrp="1"/>
          </p:cNvSpPr>
          <p:nvPr>
            <p:ph type="title"/>
          </p:nvPr>
        </p:nvSpPr>
        <p:spPr/>
        <p:txBody>
          <a:bodyPr/>
          <a:lstStyle/>
          <a:p>
            <a:r>
              <a:rPr lang="en-CA"/>
              <a:t>Example Scenario 2</a:t>
            </a:r>
          </a:p>
        </p:txBody>
      </p:sp>
      <p:sp>
        <p:nvSpPr>
          <p:cNvPr id="3" name="Content Placeholder 2">
            <a:extLst>
              <a:ext uri="{FF2B5EF4-FFF2-40B4-BE49-F238E27FC236}">
                <a16:creationId xmlns:a16="http://schemas.microsoft.com/office/drawing/2014/main" id="{373002F0-60AE-9451-83A6-5164B2470AFA}"/>
              </a:ext>
            </a:extLst>
          </p:cNvPr>
          <p:cNvSpPr>
            <a:spLocks noGrp="1"/>
          </p:cNvSpPr>
          <p:nvPr>
            <p:ph idx="1"/>
          </p:nvPr>
        </p:nvSpPr>
        <p:spPr/>
        <p:txBody>
          <a:bodyPr vert="horz" lIns="91440" tIns="45720" rIns="91440" bIns="45720" rtlCol="0" anchor="t">
            <a:normAutofit fontScale="92500" lnSpcReduction="20000"/>
          </a:bodyPr>
          <a:lstStyle/>
          <a:p>
            <a:r>
              <a:rPr lang="en-CA"/>
              <a:t>Kai is a Grade 10 student with Fetal-Alcohol Syndrome (D-designation) and a Moderate to Profound Intellectual Disability (C-designation)</a:t>
            </a:r>
          </a:p>
          <a:p>
            <a:r>
              <a:rPr lang="en-CA"/>
              <a:t>Kai’s ability to plan and execute any task is severely impacted by their diagnosis. They require constant prompting and reminders to complete any tasks. They rely heavily on the use of visual supports and direction from a Teacher or Inclusive Education Support Worker. Kai's fine motor skills are a relative strength, and they enjoy drawing and painting.</a:t>
            </a:r>
          </a:p>
          <a:p>
            <a:r>
              <a:rPr lang="en-CA"/>
              <a:t>Kai is on an Evergreen School Leaving Certificate (Modified) program. </a:t>
            </a:r>
          </a:p>
          <a:p>
            <a:r>
              <a:rPr lang="en-CA"/>
              <a:t>While the majority of Kai’s educational program is very individualized with life skills goals via IEP and BASES programming (</a:t>
            </a:r>
            <a:r>
              <a:rPr lang="en-CA" err="1"/>
              <a:t>ie</a:t>
            </a:r>
            <a:r>
              <a:rPr lang="en-CA"/>
              <a:t>. personal hygiene, safety in the community, and social/emotional regulation). Kai is also enrolled and included in an Art 10 class which they are able to attend to for approximately 30mins per class.</a:t>
            </a:r>
          </a:p>
          <a:p>
            <a:pPr marL="0" indent="0">
              <a:buNone/>
            </a:pPr>
            <a:endParaRPr lang="en-CA"/>
          </a:p>
          <a:p>
            <a:endParaRPr lang="en-CA"/>
          </a:p>
        </p:txBody>
      </p:sp>
      <p:pic>
        <p:nvPicPr>
          <p:cNvPr id="5" name="Audio 4">
            <a:hlinkClick r:id="" action="ppaction://media"/>
            <a:extLst>
              <a:ext uri="{FF2B5EF4-FFF2-40B4-BE49-F238E27FC236}">
                <a16:creationId xmlns:a16="http://schemas.microsoft.com/office/drawing/2014/main" id="{FD074C9F-B392-8F52-5349-842959DADB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68697677"/>
      </p:ext>
    </p:extLst>
  </p:cSld>
  <p:clrMapOvr>
    <a:masterClrMapping/>
  </p:clrMapOvr>
  <mc:AlternateContent xmlns:mc="http://schemas.openxmlformats.org/markup-compatibility/2006">
    <mc:Choice xmlns:p14="http://schemas.microsoft.com/office/powerpoint/2010/main" Requires="p14">
      <p:transition spd="slow" p14:dur="2000" advTm="89028"/>
    </mc:Choice>
    <mc:Fallback>
      <p:transition spd="slow" advTm="89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4" name="Rectangle 6">
            <a:extLst>
              <a:ext uri="{FF2B5EF4-FFF2-40B4-BE49-F238E27FC236}">
                <a16:creationId xmlns:a16="http://schemas.microsoft.com/office/drawing/2014/main" id="{38A565D8-E642-4598-BD4F-7ED84917B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Graphical user interface, application&#10;&#10;Description automatically generated">
            <a:extLst>
              <a:ext uri="{FF2B5EF4-FFF2-40B4-BE49-F238E27FC236}">
                <a16:creationId xmlns:a16="http://schemas.microsoft.com/office/drawing/2014/main" id="{A5E1F98A-D319-9B2A-BFD4-8105E66E251F}"/>
              </a:ext>
            </a:extLst>
          </p:cNvPr>
          <p:cNvPicPr>
            <a:picLocks noChangeAspect="1"/>
          </p:cNvPicPr>
          <p:nvPr/>
        </p:nvPicPr>
        <p:blipFill rotWithShape="1">
          <a:blip r:embed="rId5"/>
          <a:srcRect b="12451"/>
          <a:stretch/>
        </p:blipFill>
        <p:spPr>
          <a:xfrm>
            <a:off x="1" y="10"/>
            <a:ext cx="12192000" cy="6857990"/>
          </a:xfrm>
          <a:prstGeom prst="rect">
            <a:avLst/>
          </a:prstGeom>
        </p:spPr>
      </p:pic>
      <p:cxnSp>
        <p:nvCxnSpPr>
          <p:cNvPr id="6" name="Straight Connector 8">
            <a:extLst>
              <a:ext uri="{FF2B5EF4-FFF2-40B4-BE49-F238E27FC236}">
                <a16:creationId xmlns:a16="http://schemas.microsoft.com/office/drawing/2014/main" id="{B6FF1C02-CDFF-4C42-A0F1-09EDEF9139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1A2B800B-5338-20AD-47D5-DEF6E5D83A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59703514"/>
      </p:ext>
    </p:extLst>
  </p:cSld>
  <p:clrMapOvr>
    <a:masterClrMapping/>
  </p:clrMapOvr>
  <mc:AlternateContent xmlns:mc="http://schemas.openxmlformats.org/markup-compatibility/2006">
    <mc:Choice xmlns:p14="http://schemas.microsoft.com/office/powerpoint/2010/main" Requires="p14">
      <p:transition spd="slow" p14:dur="2000" advTm="17467"/>
    </mc:Choice>
    <mc:Fallback>
      <p:transition spd="slow" advTm="17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90" name="Straight Connector 89">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92" name="Rectangle 91">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ro Light"/>
              <a:ea typeface="+mn-ea"/>
              <a:cs typeface="+mn-cs"/>
            </a:endParaRPr>
          </a:p>
        </p:txBody>
      </p:sp>
      <p:sp>
        <p:nvSpPr>
          <p:cNvPr id="2" name="Title 1">
            <a:extLst>
              <a:ext uri="{FF2B5EF4-FFF2-40B4-BE49-F238E27FC236}">
                <a16:creationId xmlns:a16="http://schemas.microsoft.com/office/drawing/2014/main" id="{BA4C252D-557C-F5E7-ACDE-0F929FD70270}"/>
              </a:ext>
            </a:extLst>
          </p:cNvPr>
          <p:cNvSpPr>
            <a:spLocks noGrp="1"/>
          </p:cNvSpPr>
          <p:nvPr>
            <p:ph type="title"/>
          </p:nvPr>
        </p:nvSpPr>
        <p:spPr>
          <a:xfrm>
            <a:off x="5152238" y="895440"/>
            <a:ext cx="6125361" cy="1560083"/>
          </a:xfrm>
        </p:spPr>
        <p:txBody>
          <a:bodyPr vert="horz" lIns="91440" tIns="45720" rIns="91440" bIns="45720" rtlCol="0" anchor="b">
            <a:normAutofit/>
          </a:bodyPr>
          <a:lstStyle/>
          <a:p>
            <a:pPr>
              <a:lnSpc>
                <a:spcPct val="100000"/>
              </a:lnSpc>
            </a:pPr>
            <a:r>
              <a:rPr lang="en-US" sz="4400" kern="1200" cap="none" spc="0">
                <a:solidFill>
                  <a:schemeClr val="tx2"/>
                </a:solidFill>
                <a:latin typeface="+mj-lt"/>
                <a:ea typeface="+mj-ea"/>
                <a:cs typeface="+mj-cs"/>
              </a:rPr>
              <a:t>PAUSE</a:t>
            </a:r>
          </a:p>
        </p:txBody>
      </p:sp>
      <p:pic>
        <p:nvPicPr>
          <p:cNvPr id="6" name="Picture 6" descr="A picture containing gauge&#10;&#10;Description automatically generated">
            <a:extLst>
              <a:ext uri="{FF2B5EF4-FFF2-40B4-BE49-F238E27FC236}">
                <a16:creationId xmlns:a16="http://schemas.microsoft.com/office/drawing/2014/main" id="{33217D65-2063-1852-8FF5-17EF2182E6E7}"/>
              </a:ext>
            </a:extLst>
          </p:cNvPr>
          <p:cNvPicPr>
            <a:picLocks noGrp="1" noChangeAspect="1"/>
          </p:cNvPicPr>
          <p:nvPr>
            <p:ph idx="1"/>
          </p:nvPr>
        </p:nvPicPr>
        <p:blipFill rotWithShape="1">
          <a:blip r:embed="rId5"/>
          <a:srcRect l="24850" r="37429" b="1"/>
          <a:stretch/>
        </p:blipFill>
        <p:spPr>
          <a:xfrm>
            <a:off x="1" y="-16591"/>
            <a:ext cx="4610100" cy="6874591"/>
          </a:xfrm>
          <a:prstGeom prst="rect">
            <a:avLst/>
          </a:prstGeom>
        </p:spPr>
      </p:pic>
      <p:cxnSp>
        <p:nvCxnSpPr>
          <p:cNvPr id="94" name="Straight Connector 93">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40145"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A19DA9D-046E-F327-2086-12BC048067D2}"/>
              </a:ext>
            </a:extLst>
          </p:cNvPr>
          <p:cNvSpPr>
            <a:spLocks noGrp="1"/>
          </p:cNvSpPr>
          <p:nvPr>
            <p:ph type="body" sz="half" idx="2"/>
          </p:nvPr>
        </p:nvSpPr>
        <p:spPr>
          <a:xfrm>
            <a:off x="5974717" y="2753546"/>
            <a:ext cx="5302882" cy="3494854"/>
          </a:xfrm>
        </p:spPr>
        <p:txBody>
          <a:bodyPr vert="horz" lIns="91440" tIns="45720" rIns="91440" bIns="45720" rtlCol="0" anchor="t">
            <a:normAutofit/>
          </a:bodyPr>
          <a:lstStyle/>
          <a:p>
            <a:endParaRPr lang="en-US" cap="all" spc="300"/>
          </a:p>
          <a:p>
            <a:endParaRPr lang="en-US" cap="all" spc="300"/>
          </a:p>
        </p:txBody>
      </p:sp>
      <p:sp>
        <p:nvSpPr>
          <p:cNvPr id="3" name="TextBox 2">
            <a:extLst>
              <a:ext uri="{FF2B5EF4-FFF2-40B4-BE49-F238E27FC236}">
                <a16:creationId xmlns:a16="http://schemas.microsoft.com/office/drawing/2014/main" id="{7290EBCC-4B5A-E490-971A-B9B984AB1E7C}"/>
              </a:ext>
            </a:extLst>
          </p:cNvPr>
          <p:cNvSpPr txBox="1"/>
          <p:nvPr/>
        </p:nvSpPr>
        <p:spPr>
          <a:xfrm>
            <a:off x="5822066" y="3102015"/>
            <a:ext cx="5555848" cy="1477328"/>
          </a:xfrm>
          <a:prstGeom prst="rect">
            <a:avLst/>
          </a:prstGeom>
          <a:noFill/>
        </p:spPr>
        <p:txBody>
          <a:bodyPr wrap="square" rtlCol="0">
            <a:spAutoFit/>
          </a:bodyPr>
          <a:lstStyle/>
          <a:p>
            <a:r>
              <a:rPr lang="en-CA"/>
              <a:t>What has your experience with IEP replacement (modified) goals been in the past?</a:t>
            </a:r>
          </a:p>
          <a:p>
            <a:endParaRPr lang="en-CA"/>
          </a:p>
          <a:p>
            <a:r>
              <a:rPr lang="en-CA"/>
              <a:t>How is this similar or different to what the last 2 examples given here?</a:t>
            </a:r>
          </a:p>
        </p:txBody>
      </p:sp>
      <p:pic>
        <p:nvPicPr>
          <p:cNvPr id="5" name="Audio 4">
            <a:hlinkClick r:id="" action="ppaction://media"/>
            <a:extLst>
              <a:ext uri="{FF2B5EF4-FFF2-40B4-BE49-F238E27FC236}">
                <a16:creationId xmlns:a16="http://schemas.microsoft.com/office/drawing/2014/main" id="{E16EDC42-CDD5-469E-C762-0DE1ED515D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00945949"/>
      </p:ext>
    </p:extLst>
  </p:cSld>
  <p:clrMapOvr>
    <a:masterClrMapping/>
  </p:clrMapOvr>
  <mc:AlternateContent xmlns:mc="http://schemas.openxmlformats.org/markup-compatibility/2006">
    <mc:Choice xmlns:p14="http://schemas.microsoft.com/office/powerpoint/2010/main" Requires="p14">
      <p:transition spd="slow" p14:dur="2000" advTm="7460"/>
    </mc:Choice>
    <mc:Fallback>
      <p:transition spd="slow" advTm="7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065AD-85AA-7852-7B01-F3AF4AE1F4FF}"/>
              </a:ext>
            </a:extLst>
          </p:cNvPr>
          <p:cNvSpPr>
            <a:spLocks noGrp="1"/>
          </p:cNvSpPr>
          <p:nvPr>
            <p:ph type="title"/>
          </p:nvPr>
        </p:nvSpPr>
        <p:spPr/>
        <p:txBody>
          <a:bodyPr/>
          <a:lstStyle/>
          <a:p>
            <a:r>
              <a:rPr lang="en-CA"/>
              <a:t>In Summary</a:t>
            </a:r>
          </a:p>
        </p:txBody>
      </p:sp>
      <p:sp>
        <p:nvSpPr>
          <p:cNvPr id="3" name="Content Placeholder 2">
            <a:extLst>
              <a:ext uri="{FF2B5EF4-FFF2-40B4-BE49-F238E27FC236}">
                <a16:creationId xmlns:a16="http://schemas.microsoft.com/office/drawing/2014/main" id="{6AEE4E95-E957-09E1-9864-159D81564668}"/>
              </a:ext>
            </a:extLst>
          </p:cNvPr>
          <p:cNvSpPr>
            <a:spLocks noGrp="1"/>
          </p:cNvSpPr>
          <p:nvPr>
            <p:ph idx="1"/>
          </p:nvPr>
        </p:nvSpPr>
        <p:spPr/>
        <p:txBody>
          <a:bodyPr vert="horz" lIns="91440" tIns="45720" rIns="91440" bIns="45720" rtlCol="0" anchor="t">
            <a:normAutofit fontScale="92500" lnSpcReduction="10000"/>
          </a:bodyPr>
          <a:lstStyle/>
          <a:p>
            <a:r>
              <a:rPr lang="en-CA"/>
              <a:t>Most students with IEPs are working towards regular class curriculum and are utilizing universal and targeted (essential) supports to create equitable access to the curriculum and the assessment of their learning.  These student are working towards regular Dogwood Diploma graduation</a:t>
            </a:r>
          </a:p>
          <a:p>
            <a:r>
              <a:rPr lang="en-CA"/>
              <a:t>Few students </a:t>
            </a:r>
            <a:r>
              <a:rPr lang="en-CA" b="1"/>
              <a:t>(with diagnosed intellectual disabilities)</a:t>
            </a:r>
            <a:r>
              <a:rPr lang="en-CA"/>
              <a:t> are working towards replacement curricular goals that are created for them to access curricular areas of learning at their own level. The reporting of these goals utilize proficiency scale language for grade 8 and 9, and letter grade/percentage for grade 10-12, with clearly defined criteria, and clearly indicates class report/evaluation is not on standard BC curriculum in the area of learning. These student are most likely working towards an evergreen school leaving certificate (not regular dogwood diploma)</a:t>
            </a:r>
          </a:p>
          <a:p>
            <a:r>
              <a:rPr lang="en-CA"/>
              <a:t>Consultation and Collaboration with Case Managers is key in developing the right plans for students with IEPs.</a:t>
            </a:r>
          </a:p>
        </p:txBody>
      </p:sp>
      <p:pic>
        <p:nvPicPr>
          <p:cNvPr id="5" name="Audio 4">
            <a:hlinkClick r:id="" action="ppaction://media"/>
            <a:extLst>
              <a:ext uri="{FF2B5EF4-FFF2-40B4-BE49-F238E27FC236}">
                <a16:creationId xmlns:a16="http://schemas.microsoft.com/office/drawing/2014/main" id="{7B3A6006-64A1-7237-5D7C-70D45035AC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11214290"/>
      </p:ext>
    </p:extLst>
  </p:cSld>
  <p:clrMapOvr>
    <a:masterClrMapping/>
  </p:clrMapOvr>
  <mc:AlternateContent xmlns:mc="http://schemas.openxmlformats.org/markup-compatibility/2006">
    <mc:Choice xmlns:p14="http://schemas.microsoft.com/office/powerpoint/2010/main" Requires="p14">
      <p:transition spd="slow" p14:dur="2000" advTm="59125"/>
    </mc:Choice>
    <mc:Fallback>
      <p:transition spd="slow" advTm="59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40CD-90FF-9F1C-1EA1-5C6FD6C62518}"/>
              </a:ext>
            </a:extLst>
          </p:cNvPr>
          <p:cNvSpPr>
            <a:spLocks noGrp="1"/>
          </p:cNvSpPr>
          <p:nvPr>
            <p:ph type="title"/>
          </p:nvPr>
        </p:nvSpPr>
        <p:spPr/>
        <p:txBody>
          <a:bodyPr>
            <a:normAutofit fontScale="90000"/>
          </a:bodyPr>
          <a:lstStyle/>
          <a:p>
            <a:r>
              <a:rPr lang="en-CA"/>
              <a:t>Further Questions/Clarification and Support?</a:t>
            </a:r>
          </a:p>
        </p:txBody>
      </p:sp>
      <p:sp>
        <p:nvSpPr>
          <p:cNvPr id="3" name="Content Placeholder 2">
            <a:extLst>
              <a:ext uri="{FF2B5EF4-FFF2-40B4-BE49-F238E27FC236}">
                <a16:creationId xmlns:a16="http://schemas.microsoft.com/office/drawing/2014/main" id="{5AE4273C-3FCE-39B9-0587-A52E0EAFFA92}"/>
              </a:ext>
            </a:extLst>
          </p:cNvPr>
          <p:cNvSpPr>
            <a:spLocks noGrp="1"/>
          </p:cNvSpPr>
          <p:nvPr>
            <p:ph idx="1"/>
          </p:nvPr>
        </p:nvSpPr>
        <p:spPr/>
        <p:txBody>
          <a:bodyPr/>
          <a:lstStyle/>
          <a:p>
            <a:r>
              <a:rPr lang="en-CA"/>
              <a:t>Naginder Sanghera – LST Helping Teacher </a:t>
            </a:r>
            <a:br>
              <a:rPr lang="en-CA"/>
            </a:br>
            <a:r>
              <a:rPr lang="en-CA">
                <a:hlinkClick r:id="rId5"/>
              </a:rPr>
              <a:t>sanghera_n@surreyschools.ca</a:t>
            </a:r>
            <a:br>
              <a:rPr lang="en-CA"/>
            </a:br>
            <a:r>
              <a:rPr lang="en-CA"/>
              <a:t>For student working within the LST framework of your school</a:t>
            </a:r>
          </a:p>
          <a:p>
            <a:pPr marL="0" indent="0">
              <a:buNone/>
            </a:pPr>
            <a:endParaRPr lang="en-CA"/>
          </a:p>
          <a:p>
            <a:r>
              <a:rPr lang="en-CA"/>
              <a:t>Greg England – Special Education Helping Teacher</a:t>
            </a:r>
            <a:br>
              <a:rPr lang="en-CA"/>
            </a:br>
            <a:r>
              <a:rPr lang="en-CA">
                <a:hlinkClick r:id="rId6"/>
              </a:rPr>
              <a:t>england_g@surreyschools.ca</a:t>
            </a:r>
            <a:r>
              <a:rPr lang="en-CA"/>
              <a:t> </a:t>
            </a:r>
            <a:br>
              <a:rPr lang="en-CA"/>
            </a:br>
            <a:r>
              <a:rPr lang="en-CA"/>
              <a:t>for students working within the B.A.S.E.S. framework of your school </a:t>
            </a:r>
          </a:p>
        </p:txBody>
      </p:sp>
      <p:pic>
        <p:nvPicPr>
          <p:cNvPr id="7" name="Audio 6">
            <a:hlinkClick r:id="" action="ppaction://media"/>
            <a:extLst>
              <a:ext uri="{FF2B5EF4-FFF2-40B4-BE49-F238E27FC236}">
                <a16:creationId xmlns:a16="http://schemas.microsoft.com/office/drawing/2014/main" id="{446D7927-FB11-0CD2-71B6-E46E8CCFCCA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81918178"/>
      </p:ext>
    </p:extLst>
  </p:cSld>
  <p:clrMapOvr>
    <a:masterClrMapping/>
  </p:clrMapOvr>
  <mc:AlternateContent xmlns:mc="http://schemas.openxmlformats.org/markup-compatibility/2006">
    <mc:Choice xmlns:p14="http://schemas.microsoft.com/office/powerpoint/2010/main" Requires="p14">
      <p:transition spd="slow" p14:dur="2000" advTm="19370"/>
    </mc:Choice>
    <mc:Fallback>
      <p:transition spd="slow" advTm="19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E3B514-83FE-45D4-988C-78925DD13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615A4D-DFBB-4250-F3DC-7A53801E5395}"/>
              </a:ext>
            </a:extLst>
          </p:cNvPr>
          <p:cNvSpPr>
            <a:spLocks noGrp="1"/>
          </p:cNvSpPr>
          <p:nvPr>
            <p:ph type="title"/>
          </p:nvPr>
        </p:nvSpPr>
        <p:spPr>
          <a:xfrm>
            <a:off x="995779" y="3635775"/>
            <a:ext cx="6022039" cy="1665277"/>
          </a:xfrm>
        </p:spPr>
        <p:txBody>
          <a:bodyPr vert="horz" lIns="91440" tIns="45720" rIns="91440" bIns="45720" rtlCol="0" anchor="b">
            <a:normAutofit fontScale="90000"/>
          </a:bodyPr>
          <a:lstStyle/>
          <a:p>
            <a:pPr algn="r">
              <a:lnSpc>
                <a:spcPct val="90000"/>
              </a:lnSpc>
            </a:pPr>
            <a:r>
              <a:rPr lang="en-US" sz="3100" kern="1200">
                <a:latin typeface="+mj-lt"/>
                <a:ea typeface="+mj-ea"/>
                <a:cs typeface="+mj-cs"/>
              </a:rPr>
              <a:t>Learning ultimately supports the well-being of the self, the family, the community, the land, the spirits, and the ancestors</a:t>
            </a:r>
            <a:r>
              <a:rPr lang="en-US" sz="2400" kern="1200">
                <a:latin typeface="+mj-lt"/>
                <a:ea typeface="+mj-ea"/>
                <a:cs typeface="+mj-cs"/>
              </a:rPr>
              <a:t>.</a:t>
            </a:r>
            <a:br>
              <a:rPr lang="en-US" sz="2400" kern="1200"/>
            </a:br>
            <a:r>
              <a:rPr lang="en-US" sz="2400" kern="1200">
                <a:latin typeface="+mj-lt"/>
                <a:ea typeface="+mj-ea"/>
                <a:cs typeface="+mj-cs"/>
              </a:rPr>
              <a:t>-FPPL</a:t>
            </a:r>
          </a:p>
        </p:txBody>
      </p:sp>
      <p:sp>
        <p:nvSpPr>
          <p:cNvPr id="4" name="TextBox 3">
            <a:extLst>
              <a:ext uri="{FF2B5EF4-FFF2-40B4-BE49-F238E27FC236}">
                <a16:creationId xmlns:a16="http://schemas.microsoft.com/office/drawing/2014/main" id="{C60D6493-2296-B073-B020-53C5833E522F}"/>
              </a:ext>
            </a:extLst>
          </p:cNvPr>
          <p:cNvSpPr txBox="1"/>
          <p:nvPr/>
        </p:nvSpPr>
        <p:spPr>
          <a:xfrm>
            <a:off x="7860745" y="-81104"/>
            <a:ext cx="3831146" cy="5384401"/>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120000"/>
              </a:lnSpc>
              <a:spcAft>
                <a:spcPts val="600"/>
              </a:spcAft>
              <a:buSzPct val="70000"/>
            </a:pPr>
            <a:r>
              <a:rPr lang="en-US">
                <a:solidFill>
                  <a:schemeClr val="tx2"/>
                </a:solidFill>
              </a:rPr>
              <a:t>Each learner’s uniqueness is valued and appreciated. Each learner is perceived as having specific gifts that can be nurtured and supported to flourish. </a:t>
            </a:r>
          </a:p>
        </p:txBody>
      </p:sp>
      <p:cxnSp>
        <p:nvCxnSpPr>
          <p:cNvPr id="11" name="Straight Connector 10">
            <a:extLst>
              <a:ext uri="{FF2B5EF4-FFF2-40B4-BE49-F238E27FC236}">
                <a16:creationId xmlns:a16="http://schemas.microsoft.com/office/drawing/2014/main" id="{787CBF7F-92AD-42B8-AA3E-C4AF7A2AD3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75176" y="2790825"/>
            <a:ext cx="0" cy="4067175"/>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a:extLst>
              <a:ext uri="{FF2B5EF4-FFF2-40B4-BE49-F238E27FC236}">
                <a16:creationId xmlns:a16="http://schemas.microsoft.com/office/drawing/2014/main" id="{E0BF7056-52B3-7CBD-1D28-2FBB493534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54155259"/>
      </p:ext>
    </p:extLst>
  </p:cSld>
  <p:clrMapOvr>
    <a:masterClrMapping/>
  </p:clrMapOvr>
  <mc:AlternateContent xmlns:mc="http://schemas.openxmlformats.org/markup-compatibility/2006">
    <mc:Choice xmlns:p14="http://schemas.microsoft.com/office/powerpoint/2010/main" Requires="p14">
      <p:transition spd="slow" p14:dur="2000" advTm="56682"/>
    </mc:Choice>
    <mc:Fallback>
      <p:transition spd="slow" advTm="56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E44E5-A766-A092-6F7C-46A2F91110E7}"/>
              </a:ext>
            </a:extLst>
          </p:cNvPr>
          <p:cNvSpPr>
            <a:spLocks noGrp="1"/>
          </p:cNvSpPr>
          <p:nvPr>
            <p:ph type="title"/>
          </p:nvPr>
        </p:nvSpPr>
        <p:spPr/>
        <p:txBody>
          <a:bodyPr/>
          <a:lstStyle/>
          <a:p>
            <a:r>
              <a:rPr lang="en-US"/>
              <a:t>Assessment and Reporting for All</a:t>
            </a:r>
          </a:p>
        </p:txBody>
      </p:sp>
      <p:sp>
        <p:nvSpPr>
          <p:cNvPr id="3" name="Content Placeholder 2">
            <a:extLst>
              <a:ext uri="{FF2B5EF4-FFF2-40B4-BE49-F238E27FC236}">
                <a16:creationId xmlns:a16="http://schemas.microsoft.com/office/drawing/2014/main" id="{DBB3ABE5-ABA5-77A5-68A3-F0E3029785EA}"/>
              </a:ext>
            </a:extLst>
          </p:cNvPr>
          <p:cNvSpPr>
            <a:spLocks noGrp="1"/>
          </p:cNvSpPr>
          <p:nvPr>
            <p:ph idx="1"/>
          </p:nvPr>
        </p:nvSpPr>
        <p:spPr/>
        <p:txBody>
          <a:bodyPr vert="horz" lIns="91440" tIns="45720" rIns="91440" bIns="45720" rtlCol="0" anchor="t">
            <a:normAutofit lnSpcReduction="10000"/>
          </a:bodyPr>
          <a:lstStyle/>
          <a:p>
            <a:r>
              <a:rPr lang="en-US">
                <a:ea typeface="+mn-lt"/>
                <a:cs typeface="+mn-lt"/>
              </a:rPr>
              <a:t>Inclusive education system in which all students, regardless of their identities, background, needs, abilities or circumstances, are fully participating members of a community of learners. </a:t>
            </a:r>
          </a:p>
          <a:p>
            <a:r>
              <a:rPr lang="en-US">
                <a:ea typeface="+mn-lt"/>
                <a:cs typeface="+mn-lt"/>
              </a:rPr>
              <a:t>Students are entitled to equitable access to learning, resources, and the pursuit of excellence in all aspects of their educational programs. </a:t>
            </a:r>
          </a:p>
          <a:p>
            <a:r>
              <a:rPr lang="en-US">
                <a:ea typeface="+mn-lt"/>
                <a:cs typeface="+mn-lt"/>
              </a:rPr>
              <a:t>Assessment and reporting practices must be inclusive of all students and reflect the histories, lived experiences, perspectives/worldviews, and cultures, and strengths.</a:t>
            </a:r>
            <a:endParaRPr lang="en-US"/>
          </a:p>
          <a:p>
            <a:r>
              <a:rPr lang="en-US">
                <a:ea typeface="+mn-lt"/>
                <a:cs typeface="+mn-lt"/>
              </a:rPr>
              <a:t>Inclusive assessment practices allow students multiple opportunities to practice and demonstrate knowledge and competencies, which are assessed through observations, conversations, and multi-modal demonstrations of learning (Triangulating Evidence of Learning)</a:t>
            </a:r>
            <a:endParaRPr lang="en-US"/>
          </a:p>
          <a:p>
            <a:endParaRPr lang="en-US"/>
          </a:p>
        </p:txBody>
      </p:sp>
      <p:pic>
        <p:nvPicPr>
          <p:cNvPr id="4" name="Audio 3">
            <a:hlinkClick r:id="" action="ppaction://media"/>
            <a:extLst>
              <a:ext uri="{FF2B5EF4-FFF2-40B4-BE49-F238E27FC236}">
                <a16:creationId xmlns:a16="http://schemas.microsoft.com/office/drawing/2014/main" id="{A498124E-CD87-53DA-17FF-CFFFB80106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98682645"/>
      </p:ext>
    </p:extLst>
  </p:cSld>
  <p:clrMapOvr>
    <a:masterClrMapping/>
  </p:clrMapOvr>
  <mc:AlternateContent xmlns:mc="http://schemas.openxmlformats.org/markup-compatibility/2006">
    <mc:Choice xmlns:p14="http://schemas.microsoft.com/office/powerpoint/2010/main" Requires="p14">
      <p:transition spd="slow" p14:dur="2000" advTm="122837"/>
    </mc:Choice>
    <mc:Fallback>
      <p:transition spd="slow" advTm="122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26" name="Rectangle 21">
            <a:extLst>
              <a:ext uri="{FF2B5EF4-FFF2-40B4-BE49-F238E27FC236}">
                <a16:creationId xmlns:a16="http://schemas.microsoft.com/office/drawing/2014/main" id="{ABE3B514-83FE-45D4-988C-78925DD13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B89B96-236F-EE02-237D-BFE0C2D99889}"/>
              </a:ext>
            </a:extLst>
          </p:cNvPr>
          <p:cNvSpPr>
            <a:spLocks noGrp="1"/>
          </p:cNvSpPr>
          <p:nvPr>
            <p:ph type="title"/>
          </p:nvPr>
        </p:nvSpPr>
        <p:spPr>
          <a:xfrm>
            <a:off x="381689" y="-48023"/>
            <a:ext cx="9053794" cy="1492731"/>
          </a:xfrm>
        </p:spPr>
        <p:txBody>
          <a:bodyPr anchor="b">
            <a:normAutofit/>
          </a:bodyPr>
          <a:lstStyle/>
          <a:p>
            <a:r>
              <a:rPr lang="en-US"/>
              <a:t>Multiple Pathways</a:t>
            </a:r>
          </a:p>
        </p:txBody>
      </p:sp>
      <p:cxnSp>
        <p:nvCxnSpPr>
          <p:cNvPr id="27" name="Straight Connector 23">
            <a:extLst>
              <a:ext uri="{FF2B5EF4-FFF2-40B4-BE49-F238E27FC236}">
                <a16:creationId xmlns:a16="http://schemas.microsoft.com/office/drawing/2014/main" id="{787CBF7F-92AD-42B8-AA3E-C4AF7A2AD3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6400" y="2589817"/>
            <a:ext cx="0" cy="3470024"/>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C4A1E4A-14D4-41ED-DA2F-54B21DE75254}"/>
              </a:ext>
            </a:extLst>
          </p:cNvPr>
          <p:cNvSpPr>
            <a:spLocks noGrp="1"/>
          </p:cNvSpPr>
          <p:nvPr>
            <p:ph idx="1"/>
          </p:nvPr>
        </p:nvSpPr>
        <p:spPr>
          <a:xfrm>
            <a:off x="1786041" y="3468495"/>
            <a:ext cx="10091912" cy="3245178"/>
          </a:xfrm>
        </p:spPr>
        <p:txBody>
          <a:bodyPr vert="horz" lIns="91440" tIns="45720" rIns="91440" bIns="45720" rtlCol="0" anchor="b">
            <a:noAutofit/>
          </a:bodyPr>
          <a:lstStyle/>
          <a:p>
            <a:pPr marL="0" indent="0">
              <a:lnSpc>
                <a:spcPct val="110000"/>
              </a:lnSpc>
              <a:buNone/>
            </a:pPr>
            <a:r>
              <a:rPr lang="en-US" sz="1600" b="1"/>
              <a:t>Importance of Multiple Pathways:</a:t>
            </a:r>
          </a:p>
          <a:p>
            <a:pPr>
              <a:lnSpc>
                <a:spcPct val="110000"/>
              </a:lnSpc>
            </a:pPr>
            <a:r>
              <a:rPr lang="en-US" sz="1600"/>
              <a:t>Personalized approach to learning, access to curriculum and skill development, support individual needs and diverse abilities</a:t>
            </a:r>
          </a:p>
          <a:p>
            <a:pPr>
              <a:lnSpc>
                <a:spcPct val="110000"/>
              </a:lnSpc>
            </a:pPr>
            <a:r>
              <a:rPr lang="en-US" sz="1600" b="1">
                <a:ea typeface="+mn-lt"/>
                <a:cs typeface="+mn-lt"/>
              </a:rPr>
              <a:t>Transparency in Assessments:</a:t>
            </a:r>
            <a:endParaRPr lang="en-US" sz="1600">
              <a:ea typeface="+mn-lt"/>
              <a:cs typeface="+mn-lt"/>
            </a:endParaRPr>
          </a:p>
          <a:p>
            <a:pPr>
              <a:lnSpc>
                <a:spcPct val="110000"/>
              </a:lnSpc>
            </a:pPr>
            <a:r>
              <a:rPr lang="en-US" sz="1600">
                <a:latin typeface="Georgia Pro Light"/>
                <a:cs typeface="Arial"/>
              </a:rPr>
              <a:t>Defined proficiency scales and success criteria, Providing more access points for learners, Adapting scales to cater to diverse needs and abilities</a:t>
            </a:r>
            <a:endParaRPr lang="en-US" sz="1600">
              <a:latin typeface="Georgia Pro Light"/>
            </a:endParaRPr>
          </a:p>
          <a:p>
            <a:pPr marL="0" indent="0">
              <a:lnSpc>
                <a:spcPct val="110000"/>
              </a:lnSpc>
              <a:buNone/>
            </a:pPr>
            <a:r>
              <a:rPr lang="en-US" sz="1600" b="1"/>
              <a:t>Targeted Supports and Goals:</a:t>
            </a:r>
          </a:p>
          <a:p>
            <a:pPr>
              <a:lnSpc>
                <a:spcPct val="110000"/>
              </a:lnSpc>
            </a:pPr>
            <a:r>
              <a:rPr lang="en-US" sz="1600"/>
              <a:t>Varying levels of support needed, alternative methods for demonstrating learning (triangulating evidence of learning), individualized and replacement goals for additional assistance</a:t>
            </a:r>
          </a:p>
          <a:p>
            <a:pPr marL="0" indent="0">
              <a:lnSpc>
                <a:spcPct val="110000"/>
              </a:lnSpc>
              <a:buNone/>
            </a:pPr>
            <a:r>
              <a:rPr lang="en-US" sz="1600" b="1"/>
              <a:t>Collaboration between Teachers:</a:t>
            </a:r>
          </a:p>
          <a:p>
            <a:pPr>
              <a:lnSpc>
                <a:spcPct val="110000"/>
              </a:lnSpc>
            </a:pPr>
            <a:r>
              <a:rPr lang="en-US" sz="1600"/>
              <a:t>Classroom and support teachers working together, understanding and meeting students' different needs, guidance for personalized learning paths</a:t>
            </a:r>
          </a:p>
          <a:p>
            <a:pPr marL="0" indent="0">
              <a:lnSpc>
                <a:spcPct val="110000"/>
              </a:lnSpc>
              <a:buNone/>
            </a:pPr>
            <a:r>
              <a:rPr lang="en-US" sz="1600" b="1"/>
              <a:t>Student-Centered Approach:</a:t>
            </a:r>
          </a:p>
          <a:p>
            <a:pPr>
              <a:lnSpc>
                <a:spcPct val="110000"/>
              </a:lnSpc>
            </a:pPr>
            <a:r>
              <a:rPr lang="en-US" sz="1600"/>
              <a:t>Involving students and caregivers in the process, meeting students where they are, empowering students to demonstrate learning in their unique way</a:t>
            </a:r>
          </a:p>
        </p:txBody>
      </p:sp>
      <p:pic>
        <p:nvPicPr>
          <p:cNvPr id="4" name="Audio 3">
            <a:hlinkClick r:id="" action="ppaction://media"/>
            <a:extLst>
              <a:ext uri="{FF2B5EF4-FFF2-40B4-BE49-F238E27FC236}">
                <a16:creationId xmlns:a16="http://schemas.microsoft.com/office/drawing/2014/main" id="{5B6CF148-2A13-6579-A9FC-0347D1D25B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08916389"/>
      </p:ext>
    </p:extLst>
  </p:cSld>
  <p:clrMapOvr>
    <a:masterClrMapping/>
  </p:clrMapOvr>
  <mc:AlternateContent xmlns:mc="http://schemas.openxmlformats.org/markup-compatibility/2006">
    <mc:Choice xmlns:p14="http://schemas.microsoft.com/office/powerpoint/2010/main" Requires="p14">
      <p:transition spd="slow" p14:dur="2000" advTm="98496"/>
    </mc:Choice>
    <mc:Fallback>
      <p:transition spd="slow" advTm="98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15A4D-DFBB-4250-F3DC-7A53801E5395}"/>
              </a:ext>
            </a:extLst>
          </p:cNvPr>
          <p:cNvSpPr>
            <a:spLocks noGrp="1"/>
          </p:cNvSpPr>
          <p:nvPr>
            <p:ph type="title"/>
          </p:nvPr>
        </p:nvSpPr>
        <p:spPr>
          <a:xfrm>
            <a:off x="587567" y="876302"/>
            <a:ext cx="10690033" cy="1086056"/>
          </a:xfrm>
        </p:spPr>
        <p:txBody>
          <a:bodyPr>
            <a:normAutofit fontScale="90000"/>
          </a:bodyPr>
          <a:lstStyle/>
          <a:p>
            <a:r>
              <a:rPr lang="en-CA"/>
              <a:t>Reporting for English Language Learners (ELL)</a:t>
            </a:r>
          </a:p>
        </p:txBody>
      </p:sp>
      <p:sp>
        <p:nvSpPr>
          <p:cNvPr id="5" name="TextBox 4">
            <a:extLst>
              <a:ext uri="{FF2B5EF4-FFF2-40B4-BE49-F238E27FC236}">
                <a16:creationId xmlns:a16="http://schemas.microsoft.com/office/drawing/2014/main" id="{E9A61D78-78F0-AC6F-CDF4-FEE553AB1725}"/>
              </a:ext>
            </a:extLst>
          </p:cNvPr>
          <p:cNvSpPr txBox="1"/>
          <p:nvPr/>
        </p:nvSpPr>
        <p:spPr>
          <a:xfrm>
            <a:off x="1025371" y="2149876"/>
            <a:ext cx="10481568"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sz="2000">
                <a:solidFill>
                  <a:schemeClr val="tx2"/>
                </a:solidFill>
              </a:rPr>
              <a:t>Reporting Requirements for ELL Students:</a:t>
            </a:r>
          </a:p>
          <a:p>
            <a:pPr lvl="1">
              <a:buChar char="•"/>
            </a:pPr>
            <a:r>
              <a:rPr lang="en-US" sz="2000">
                <a:solidFill>
                  <a:schemeClr val="tx2"/>
                </a:solidFill>
              </a:rPr>
              <a:t>Same as other students following learning standards</a:t>
            </a:r>
          </a:p>
          <a:p>
            <a:pPr lvl="1"/>
            <a:endParaRPr lang="en-US" sz="2000">
              <a:solidFill>
                <a:schemeClr val="tx2"/>
              </a:solidFill>
            </a:endParaRPr>
          </a:p>
          <a:p>
            <a:pPr>
              <a:buChar char="•"/>
            </a:pPr>
            <a:r>
              <a:rPr lang="en-US" sz="2000">
                <a:solidFill>
                  <a:schemeClr val="tx2"/>
                </a:solidFill>
              </a:rPr>
              <a:t>Proficiency Scale and Letter Grades:</a:t>
            </a:r>
          </a:p>
          <a:p>
            <a:pPr lvl="1">
              <a:buChar char="•"/>
            </a:pPr>
            <a:r>
              <a:rPr lang="en-US" sz="2000">
                <a:solidFill>
                  <a:schemeClr val="tx2"/>
                </a:solidFill>
              </a:rPr>
              <a:t>Appropriate if student can meet learning standards of the course</a:t>
            </a:r>
          </a:p>
          <a:p>
            <a:pPr lvl="1"/>
            <a:endParaRPr lang="en-US" sz="2000">
              <a:solidFill>
                <a:schemeClr val="tx2"/>
              </a:solidFill>
            </a:endParaRPr>
          </a:p>
          <a:p>
            <a:pPr>
              <a:buChar char="•"/>
            </a:pPr>
            <a:r>
              <a:rPr lang="en-US" sz="2000">
                <a:solidFill>
                  <a:schemeClr val="tx2"/>
                </a:solidFill>
              </a:rPr>
              <a:t>Students Not Meeting Learning Standards Due to Language Proficiency Level:</a:t>
            </a:r>
          </a:p>
          <a:p>
            <a:pPr lvl="1">
              <a:buChar char="•"/>
            </a:pPr>
            <a:r>
              <a:rPr lang="en-US" sz="2000">
                <a:solidFill>
                  <a:schemeClr val="tx2"/>
                </a:solidFill>
              </a:rPr>
              <a:t>Not appropriate to use proficiency scale or letter grades</a:t>
            </a:r>
          </a:p>
          <a:p>
            <a:pPr lvl="1">
              <a:buChar char="•"/>
            </a:pPr>
            <a:r>
              <a:rPr lang="en-US" sz="2000">
                <a:solidFill>
                  <a:schemeClr val="tx2"/>
                </a:solidFill>
              </a:rPr>
              <a:t>Description of student's abilities, what they </a:t>
            </a:r>
            <a:r>
              <a:rPr lang="en-US" sz="2000" i="1">
                <a:solidFill>
                  <a:schemeClr val="tx2"/>
                </a:solidFill>
              </a:rPr>
              <a:t>can do</a:t>
            </a:r>
          </a:p>
          <a:p>
            <a:pPr lvl="1">
              <a:buChar char="•"/>
            </a:pPr>
            <a:r>
              <a:rPr lang="en-US" sz="2000">
                <a:solidFill>
                  <a:schemeClr val="tx2"/>
                </a:solidFill>
              </a:rPr>
              <a:t>Areas needing improvement</a:t>
            </a:r>
          </a:p>
          <a:p>
            <a:pPr lvl="1">
              <a:buChar char="•"/>
            </a:pPr>
            <a:r>
              <a:rPr lang="en-US" sz="2000">
                <a:solidFill>
                  <a:schemeClr val="tx2"/>
                </a:solidFill>
              </a:rPr>
              <a:t>Recommendations for support and further learning</a:t>
            </a:r>
          </a:p>
          <a:p>
            <a:pPr lvl="1">
              <a:buChar char="•"/>
            </a:pPr>
            <a:r>
              <a:rPr lang="en-US" sz="2000">
                <a:solidFill>
                  <a:schemeClr val="tx2"/>
                </a:solidFill>
              </a:rPr>
              <a:t>More information to come for this scenario</a:t>
            </a:r>
          </a:p>
        </p:txBody>
      </p:sp>
      <p:pic>
        <p:nvPicPr>
          <p:cNvPr id="7" name="Audio 6">
            <a:hlinkClick r:id="" action="ppaction://media"/>
            <a:extLst>
              <a:ext uri="{FF2B5EF4-FFF2-40B4-BE49-F238E27FC236}">
                <a16:creationId xmlns:a16="http://schemas.microsoft.com/office/drawing/2014/main" id="{5D899F3A-71AE-5F9C-A8F7-E10720CC84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6809289"/>
      </p:ext>
    </p:extLst>
  </p:cSld>
  <p:clrMapOvr>
    <a:masterClrMapping/>
  </p:clrMapOvr>
  <mc:AlternateContent xmlns:mc="http://schemas.openxmlformats.org/markup-compatibility/2006">
    <mc:Choice xmlns:p14="http://schemas.microsoft.com/office/powerpoint/2010/main" Requires="p14">
      <p:transition spd="slow" p14:dur="2000" advTm="79673"/>
    </mc:Choice>
    <mc:Fallback>
      <p:transition spd="slow" advTm="79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A54E-A020-5817-8101-7068C4C5FDFE}"/>
              </a:ext>
            </a:extLst>
          </p:cNvPr>
          <p:cNvSpPr>
            <a:spLocks noGrp="1"/>
          </p:cNvSpPr>
          <p:nvPr>
            <p:ph type="title"/>
          </p:nvPr>
        </p:nvSpPr>
        <p:spPr/>
        <p:txBody>
          <a:bodyPr>
            <a:normAutofit fontScale="90000"/>
          </a:bodyPr>
          <a:lstStyle/>
          <a:p>
            <a:r>
              <a:rPr lang="en-CA"/>
              <a:t>Reporting on Language Acquisition within the Descriptive Comment Framework</a:t>
            </a:r>
          </a:p>
        </p:txBody>
      </p:sp>
      <p:sp>
        <p:nvSpPr>
          <p:cNvPr id="3" name="Content Placeholder 2">
            <a:extLst>
              <a:ext uri="{FF2B5EF4-FFF2-40B4-BE49-F238E27FC236}">
                <a16:creationId xmlns:a16="http://schemas.microsoft.com/office/drawing/2014/main" id="{5098DECF-A6E5-8730-C28C-4969A1014575}"/>
              </a:ext>
            </a:extLst>
          </p:cNvPr>
          <p:cNvSpPr>
            <a:spLocks noGrp="1"/>
          </p:cNvSpPr>
          <p:nvPr>
            <p:ph idx="1"/>
          </p:nvPr>
        </p:nvSpPr>
        <p:spPr>
          <a:xfrm>
            <a:off x="849759" y="2692916"/>
            <a:ext cx="10427841" cy="2920073"/>
          </a:xfrm>
          <a:ln>
            <a:solidFill>
              <a:srgbClr val="4472C4"/>
            </a:solidFill>
          </a:ln>
        </p:spPr>
        <p:txBody>
          <a:bodyPr vert="horz" lIns="91440" tIns="45720" rIns="91440" bIns="45720" rtlCol="0" anchor="t">
            <a:normAutofit/>
          </a:bodyPr>
          <a:lstStyle/>
          <a:p>
            <a:pPr marL="0" indent="0">
              <a:buNone/>
            </a:pPr>
            <a:r>
              <a:rPr lang="en-CA">
                <a:solidFill>
                  <a:srgbClr val="A483C7"/>
                </a:solidFill>
                <a:ea typeface="+mn-lt"/>
                <a:cs typeface="+mn-lt"/>
              </a:rPr>
              <a:t>(Student) enthusiasm and willingness to take on new challenges in the language-learning process demonstrates (his/her/their) dedication to improving (his/her/their) English skills.</a:t>
            </a:r>
          </a:p>
          <a:p>
            <a:pPr marL="0" indent="0">
              <a:buNone/>
            </a:pPr>
            <a:r>
              <a:rPr lang="en-CA">
                <a:solidFill>
                  <a:srgbClr val="B37710"/>
                </a:solidFill>
                <a:ea typeface="+mn-lt"/>
                <a:cs typeface="+mn-lt"/>
              </a:rPr>
              <a:t>(Student) receives differentiated instruction within the classroom  from an ELL specialist in the area of English Language and Literacy Development and is making _____________progress in </a:t>
            </a:r>
            <a:r>
              <a:rPr lang="en-CA" u="sng">
                <a:solidFill>
                  <a:srgbClr val="B37710"/>
                </a:solidFill>
                <a:ea typeface="+mn-lt"/>
                <a:cs typeface="+mn-lt"/>
              </a:rPr>
              <a:t>(choose one or more of the domains- oral language, reading and/or writing). </a:t>
            </a:r>
            <a:r>
              <a:rPr lang="en-CA">
                <a:solidFill>
                  <a:srgbClr val="CCC9C2"/>
                </a:solidFill>
                <a:ea typeface="+mn-lt"/>
                <a:cs typeface="+mn-lt"/>
              </a:rPr>
              <a:t> (</a:t>
            </a:r>
            <a:r>
              <a:rPr lang="en-CA">
                <a:solidFill>
                  <a:srgbClr val="2F7899"/>
                </a:solidFill>
                <a:ea typeface="+mn-lt"/>
                <a:cs typeface="+mn-lt"/>
              </a:rPr>
              <a:t>Student) is </a:t>
            </a:r>
            <a:r>
              <a:rPr lang="en-CA" u="sng">
                <a:solidFill>
                  <a:srgbClr val="2F7899"/>
                </a:solidFill>
                <a:ea typeface="+mn-lt"/>
                <a:cs typeface="+mn-lt"/>
              </a:rPr>
              <a:t>(include student strength(s), and what they can do</a:t>
            </a:r>
            <a:r>
              <a:rPr lang="en-CA">
                <a:solidFill>
                  <a:srgbClr val="2F7899"/>
                </a:solidFill>
                <a:ea typeface="+mn-lt"/>
                <a:cs typeface="+mn-lt"/>
              </a:rPr>
              <a:t>,</a:t>
            </a:r>
            <a:r>
              <a:rPr lang="en-CA">
                <a:solidFill>
                  <a:srgbClr val="CCC9C2"/>
                </a:solidFill>
                <a:ea typeface="+mn-lt"/>
                <a:cs typeface="+mn-lt"/>
              </a:rPr>
              <a:t> </a:t>
            </a:r>
            <a:r>
              <a:rPr lang="en-CA">
                <a:solidFill>
                  <a:srgbClr val="599673"/>
                </a:solidFill>
                <a:ea typeface="+mn-lt"/>
                <a:cs typeface="+mn-lt"/>
              </a:rPr>
              <a:t>and is working on </a:t>
            </a:r>
            <a:r>
              <a:rPr lang="en-CA" u="sng">
                <a:solidFill>
                  <a:srgbClr val="599673"/>
                </a:solidFill>
                <a:ea typeface="+mn-lt"/>
                <a:cs typeface="+mn-lt"/>
              </a:rPr>
              <a:t>  (include next steps for improvement.</a:t>
            </a:r>
            <a:endParaRPr lang="en-CA">
              <a:solidFill>
                <a:srgbClr val="599673"/>
              </a:solidFill>
            </a:endParaRPr>
          </a:p>
          <a:p>
            <a:endParaRPr lang="en-CA"/>
          </a:p>
        </p:txBody>
      </p:sp>
      <p:cxnSp>
        <p:nvCxnSpPr>
          <p:cNvPr id="4" name="Straight Arrow Connector 3">
            <a:extLst>
              <a:ext uri="{FF2B5EF4-FFF2-40B4-BE49-F238E27FC236}">
                <a16:creationId xmlns:a16="http://schemas.microsoft.com/office/drawing/2014/main" id="{FBDB0390-8DE2-60F9-69A9-8A511FE01883}"/>
              </a:ext>
            </a:extLst>
          </p:cNvPr>
          <p:cNvCxnSpPr/>
          <p:nvPr/>
        </p:nvCxnSpPr>
        <p:spPr>
          <a:xfrm flipH="1">
            <a:off x="1948426" y="5536379"/>
            <a:ext cx="1150374" cy="504722"/>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5" name="Straight Arrow Connector 4">
            <a:extLst>
              <a:ext uri="{FF2B5EF4-FFF2-40B4-BE49-F238E27FC236}">
                <a16:creationId xmlns:a16="http://schemas.microsoft.com/office/drawing/2014/main" id="{9DED2138-7BB7-43D8-A1AA-A79608DEA6BE}"/>
              </a:ext>
            </a:extLst>
          </p:cNvPr>
          <p:cNvCxnSpPr/>
          <p:nvPr/>
        </p:nvCxnSpPr>
        <p:spPr>
          <a:xfrm>
            <a:off x="9214772" y="4958223"/>
            <a:ext cx="914399" cy="91439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6" name="TextBox 5">
            <a:extLst>
              <a:ext uri="{FF2B5EF4-FFF2-40B4-BE49-F238E27FC236}">
                <a16:creationId xmlns:a16="http://schemas.microsoft.com/office/drawing/2014/main" id="{633C898E-5EC6-6FF4-AA1F-76FBE4BE51D4}"/>
              </a:ext>
            </a:extLst>
          </p:cNvPr>
          <p:cNvSpPr txBox="1"/>
          <p:nvPr/>
        </p:nvSpPr>
        <p:spPr>
          <a:xfrm>
            <a:off x="9668386" y="5784645"/>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rgbClr val="2F7899"/>
                </a:solidFill>
              </a:rPr>
              <a:t>Strengths</a:t>
            </a:r>
          </a:p>
        </p:txBody>
      </p:sp>
      <p:sp>
        <p:nvSpPr>
          <p:cNvPr id="8" name="TextBox 7">
            <a:extLst>
              <a:ext uri="{FF2B5EF4-FFF2-40B4-BE49-F238E27FC236}">
                <a16:creationId xmlns:a16="http://schemas.microsoft.com/office/drawing/2014/main" id="{87A5B7A9-B8E6-371C-DA33-1248A00E557F}"/>
              </a:ext>
            </a:extLst>
          </p:cNvPr>
          <p:cNvSpPr txBox="1"/>
          <p:nvPr/>
        </p:nvSpPr>
        <p:spPr>
          <a:xfrm>
            <a:off x="737419" y="5891161"/>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599673"/>
                </a:solidFill>
              </a:rPr>
              <a:t>Next steps</a:t>
            </a:r>
          </a:p>
        </p:txBody>
      </p:sp>
      <p:cxnSp>
        <p:nvCxnSpPr>
          <p:cNvPr id="9" name="Straight Arrow Connector 8">
            <a:extLst>
              <a:ext uri="{FF2B5EF4-FFF2-40B4-BE49-F238E27FC236}">
                <a16:creationId xmlns:a16="http://schemas.microsoft.com/office/drawing/2014/main" id="{0B022470-247D-CBA2-34E0-90DE21F2041E}"/>
              </a:ext>
            </a:extLst>
          </p:cNvPr>
          <p:cNvCxnSpPr>
            <a:cxnSpLocks/>
          </p:cNvCxnSpPr>
          <p:nvPr/>
        </p:nvCxnSpPr>
        <p:spPr>
          <a:xfrm flipH="1" flipV="1">
            <a:off x="1596103" y="2354003"/>
            <a:ext cx="1330631" cy="39656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0" name="TextBox 9">
            <a:extLst>
              <a:ext uri="{FF2B5EF4-FFF2-40B4-BE49-F238E27FC236}">
                <a16:creationId xmlns:a16="http://schemas.microsoft.com/office/drawing/2014/main" id="{8D997F66-B2AB-DB8F-47E0-896245EE5DD6}"/>
              </a:ext>
            </a:extLst>
          </p:cNvPr>
          <p:cNvSpPr txBox="1"/>
          <p:nvPr/>
        </p:nvSpPr>
        <p:spPr>
          <a:xfrm>
            <a:off x="655483" y="1966451"/>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8059AB"/>
                </a:solidFill>
              </a:rPr>
              <a:t>Engagement</a:t>
            </a:r>
            <a:endParaRPr lang="en-US"/>
          </a:p>
        </p:txBody>
      </p:sp>
      <p:cxnSp>
        <p:nvCxnSpPr>
          <p:cNvPr id="11" name="Straight Arrow Connector 10">
            <a:extLst>
              <a:ext uri="{FF2B5EF4-FFF2-40B4-BE49-F238E27FC236}">
                <a16:creationId xmlns:a16="http://schemas.microsoft.com/office/drawing/2014/main" id="{D107ED57-CD9E-E892-E894-357AF6A47433}"/>
              </a:ext>
            </a:extLst>
          </p:cNvPr>
          <p:cNvCxnSpPr/>
          <p:nvPr/>
        </p:nvCxnSpPr>
        <p:spPr>
          <a:xfrm flipV="1">
            <a:off x="6648143" y="2224444"/>
            <a:ext cx="1930398" cy="1281472"/>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2" name="TextBox 11">
            <a:extLst>
              <a:ext uri="{FF2B5EF4-FFF2-40B4-BE49-F238E27FC236}">
                <a16:creationId xmlns:a16="http://schemas.microsoft.com/office/drawing/2014/main" id="{0704ED5F-73D7-D0F6-CE0E-4BE795C4AFD0}"/>
              </a:ext>
            </a:extLst>
          </p:cNvPr>
          <p:cNvSpPr txBox="1"/>
          <p:nvPr/>
        </p:nvSpPr>
        <p:spPr>
          <a:xfrm>
            <a:off x="8701548" y="1966452"/>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B37710"/>
                </a:solidFill>
              </a:rPr>
              <a:t>Language Acquisition</a:t>
            </a:r>
          </a:p>
        </p:txBody>
      </p:sp>
      <p:pic>
        <p:nvPicPr>
          <p:cNvPr id="16" name="Audio 15">
            <a:hlinkClick r:id="" action="ppaction://media"/>
            <a:extLst>
              <a:ext uri="{FF2B5EF4-FFF2-40B4-BE49-F238E27FC236}">
                <a16:creationId xmlns:a16="http://schemas.microsoft.com/office/drawing/2014/main" id="{897D096C-8593-0F75-2787-A558334A96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27651466"/>
      </p:ext>
    </p:extLst>
  </p:cSld>
  <p:clrMapOvr>
    <a:masterClrMapping/>
  </p:clrMapOvr>
  <mc:AlternateContent xmlns:mc="http://schemas.openxmlformats.org/markup-compatibility/2006">
    <mc:Choice xmlns:p14="http://schemas.microsoft.com/office/powerpoint/2010/main" Requires="p14">
      <p:transition spd="slow" p14:dur="2000" advTm="43520"/>
    </mc:Choice>
    <mc:Fallback>
      <p:transition spd="slow" advTm="43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90" name="Straight Connector 89">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92" name="Rectangle 91">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ro Light"/>
              <a:ea typeface="+mn-ea"/>
              <a:cs typeface="+mn-cs"/>
            </a:endParaRPr>
          </a:p>
        </p:txBody>
      </p:sp>
      <p:sp>
        <p:nvSpPr>
          <p:cNvPr id="2" name="Title 1">
            <a:extLst>
              <a:ext uri="{FF2B5EF4-FFF2-40B4-BE49-F238E27FC236}">
                <a16:creationId xmlns:a16="http://schemas.microsoft.com/office/drawing/2014/main" id="{BA4C252D-557C-F5E7-ACDE-0F929FD70270}"/>
              </a:ext>
            </a:extLst>
          </p:cNvPr>
          <p:cNvSpPr>
            <a:spLocks noGrp="1"/>
          </p:cNvSpPr>
          <p:nvPr>
            <p:ph type="title"/>
          </p:nvPr>
        </p:nvSpPr>
        <p:spPr>
          <a:xfrm>
            <a:off x="5152238" y="895440"/>
            <a:ext cx="6125361" cy="1560083"/>
          </a:xfrm>
        </p:spPr>
        <p:txBody>
          <a:bodyPr vert="horz" lIns="91440" tIns="45720" rIns="91440" bIns="45720" rtlCol="0" anchor="b">
            <a:normAutofit/>
          </a:bodyPr>
          <a:lstStyle/>
          <a:p>
            <a:pPr>
              <a:lnSpc>
                <a:spcPct val="100000"/>
              </a:lnSpc>
            </a:pPr>
            <a:r>
              <a:rPr lang="en-US" sz="4400" kern="1200" cap="none" spc="0">
                <a:solidFill>
                  <a:schemeClr val="tx2"/>
                </a:solidFill>
                <a:latin typeface="+mj-lt"/>
                <a:ea typeface="+mj-ea"/>
                <a:cs typeface="+mj-cs"/>
              </a:rPr>
              <a:t>PAUSE</a:t>
            </a:r>
          </a:p>
        </p:txBody>
      </p:sp>
      <p:pic>
        <p:nvPicPr>
          <p:cNvPr id="6" name="Picture 6" descr="A picture containing gauge&#10;&#10;Description automatically generated">
            <a:extLst>
              <a:ext uri="{FF2B5EF4-FFF2-40B4-BE49-F238E27FC236}">
                <a16:creationId xmlns:a16="http://schemas.microsoft.com/office/drawing/2014/main" id="{33217D65-2063-1852-8FF5-17EF2182E6E7}"/>
              </a:ext>
            </a:extLst>
          </p:cNvPr>
          <p:cNvPicPr>
            <a:picLocks noGrp="1" noChangeAspect="1"/>
          </p:cNvPicPr>
          <p:nvPr>
            <p:ph idx="1"/>
          </p:nvPr>
        </p:nvPicPr>
        <p:blipFill rotWithShape="1">
          <a:blip r:embed="rId5"/>
          <a:srcRect l="24850" r="37429" b="1"/>
          <a:stretch/>
        </p:blipFill>
        <p:spPr>
          <a:xfrm>
            <a:off x="1" y="-16591"/>
            <a:ext cx="4610100" cy="6874591"/>
          </a:xfrm>
          <a:prstGeom prst="rect">
            <a:avLst/>
          </a:prstGeom>
        </p:spPr>
      </p:pic>
      <p:cxnSp>
        <p:nvCxnSpPr>
          <p:cNvPr id="94" name="Straight Connector 93">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40145"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A19DA9D-046E-F327-2086-12BC048067D2}"/>
              </a:ext>
            </a:extLst>
          </p:cNvPr>
          <p:cNvSpPr>
            <a:spLocks noGrp="1"/>
          </p:cNvSpPr>
          <p:nvPr>
            <p:ph type="body" sz="half" idx="2"/>
          </p:nvPr>
        </p:nvSpPr>
        <p:spPr>
          <a:xfrm>
            <a:off x="5974717" y="2753546"/>
            <a:ext cx="5302882" cy="3494854"/>
          </a:xfrm>
        </p:spPr>
        <p:txBody>
          <a:bodyPr vert="horz" lIns="91440" tIns="45720" rIns="91440" bIns="45720" rtlCol="0" anchor="t">
            <a:normAutofit/>
          </a:bodyPr>
          <a:lstStyle/>
          <a:p>
            <a:endParaRPr lang="en-US" cap="all" spc="300"/>
          </a:p>
          <a:p>
            <a:endParaRPr lang="en-US" cap="all" spc="300"/>
          </a:p>
        </p:txBody>
      </p:sp>
      <p:sp>
        <p:nvSpPr>
          <p:cNvPr id="3" name="TextBox 2">
            <a:extLst>
              <a:ext uri="{FF2B5EF4-FFF2-40B4-BE49-F238E27FC236}">
                <a16:creationId xmlns:a16="http://schemas.microsoft.com/office/drawing/2014/main" id="{2C1ADD1F-6C65-4B28-F905-E15D43C97B92}"/>
              </a:ext>
            </a:extLst>
          </p:cNvPr>
          <p:cNvSpPr txBox="1"/>
          <p:nvPr/>
        </p:nvSpPr>
        <p:spPr>
          <a:xfrm>
            <a:off x="6104194" y="3424903"/>
            <a:ext cx="4980036"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With the  understanding that limited language does not necessarily mean limited knowledge, how can we authentically assess ELL students? </a:t>
            </a:r>
          </a:p>
          <a:p>
            <a:endParaRPr lang="en-US">
              <a:ea typeface="+mn-lt"/>
              <a:cs typeface="+mn-lt"/>
            </a:endParaRPr>
          </a:p>
          <a:p>
            <a:r>
              <a:rPr lang="en-US">
                <a:ea typeface="+mn-lt"/>
                <a:cs typeface="+mn-lt"/>
              </a:rPr>
              <a:t>What alternative ways can we capture evidence of learning, and what students actually know?</a:t>
            </a:r>
            <a:endParaRPr lang="en-US"/>
          </a:p>
          <a:p>
            <a:endParaRPr lang="en-US">
              <a:solidFill>
                <a:srgbClr val="CCC9C2"/>
              </a:solidFill>
            </a:endParaRPr>
          </a:p>
        </p:txBody>
      </p:sp>
      <p:pic>
        <p:nvPicPr>
          <p:cNvPr id="7" name="Audio 6">
            <a:hlinkClick r:id="" action="ppaction://media"/>
            <a:extLst>
              <a:ext uri="{FF2B5EF4-FFF2-40B4-BE49-F238E27FC236}">
                <a16:creationId xmlns:a16="http://schemas.microsoft.com/office/drawing/2014/main" id="{A3DDFBB1-0AA7-A20F-8200-7AB1A1F31C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95906696"/>
      </p:ext>
    </p:extLst>
  </p:cSld>
  <p:clrMapOvr>
    <a:masterClrMapping/>
  </p:clrMapOvr>
  <mc:AlternateContent xmlns:mc="http://schemas.openxmlformats.org/markup-compatibility/2006">
    <mc:Choice xmlns:p14="http://schemas.microsoft.com/office/powerpoint/2010/main" Requires="p14">
      <p:transition spd="slow" p14:dur="2000" advTm="7088"/>
    </mc:Choice>
    <mc:Fallback>
      <p:transition spd="slow" advTm="7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FF4F1B1F-38C9-4BA3-8793-E2B6FC978C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40A82C2B-B640-4B39-A4B8-3189B458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4990" y="859953"/>
            <a:ext cx="4379010" cy="5197947"/>
          </a:xfrm>
          <a:custGeom>
            <a:avLst/>
            <a:gdLst>
              <a:gd name="connsiteX0" fmla="*/ 2209538 w 4419600"/>
              <a:gd name="connsiteY0" fmla="*/ 0 h 5246128"/>
              <a:gd name="connsiteX1" fmla="*/ 2210062 w 4419600"/>
              <a:gd name="connsiteY1" fmla="*/ 0 h 5246128"/>
              <a:gd name="connsiteX2" fmla="*/ 4419600 w 4419600"/>
              <a:gd name="connsiteY2" fmla="*/ 2209541 h 5246128"/>
              <a:gd name="connsiteX3" fmla="*/ 4419600 w 4419600"/>
              <a:gd name="connsiteY3" fmla="*/ 2480538 h 5246128"/>
              <a:gd name="connsiteX4" fmla="*/ 4419600 w 4419600"/>
              <a:gd name="connsiteY4" fmla="*/ 4975131 h 5246128"/>
              <a:gd name="connsiteX5" fmla="*/ 4419600 w 4419600"/>
              <a:gd name="connsiteY5" fmla="*/ 5246128 h 5246128"/>
              <a:gd name="connsiteX6" fmla="*/ 0 w 4419600"/>
              <a:gd name="connsiteY6" fmla="*/ 5246128 h 5246128"/>
              <a:gd name="connsiteX7" fmla="*/ 0 w 4419600"/>
              <a:gd name="connsiteY7" fmla="*/ 4975131 h 5246128"/>
              <a:gd name="connsiteX8" fmla="*/ 0 w 4419600"/>
              <a:gd name="connsiteY8" fmla="*/ 2480538 h 5246128"/>
              <a:gd name="connsiteX9" fmla="*/ 0 w 4419600"/>
              <a:gd name="connsiteY9" fmla="*/ 2209541 h 5246128"/>
              <a:gd name="connsiteX10" fmla="*/ 2209538 w 4419600"/>
              <a:gd name="connsiteY10" fmla="*/ 0 h 5246128"/>
              <a:gd name="connsiteX0" fmla="*/ 2209538 w 4419600"/>
              <a:gd name="connsiteY0" fmla="*/ 0 h 5246128"/>
              <a:gd name="connsiteX1" fmla="*/ 2210062 w 4419600"/>
              <a:gd name="connsiteY1" fmla="*/ 0 h 5246128"/>
              <a:gd name="connsiteX2" fmla="*/ 4419600 w 4419600"/>
              <a:gd name="connsiteY2" fmla="*/ 2209541 h 5246128"/>
              <a:gd name="connsiteX3" fmla="*/ 4419600 w 4419600"/>
              <a:gd name="connsiteY3" fmla="*/ 4975131 h 5246128"/>
              <a:gd name="connsiteX4" fmla="*/ 4419600 w 4419600"/>
              <a:gd name="connsiteY4" fmla="*/ 5246128 h 5246128"/>
              <a:gd name="connsiteX5" fmla="*/ 0 w 4419600"/>
              <a:gd name="connsiteY5" fmla="*/ 5246128 h 5246128"/>
              <a:gd name="connsiteX6" fmla="*/ 0 w 4419600"/>
              <a:gd name="connsiteY6" fmla="*/ 4975131 h 5246128"/>
              <a:gd name="connsiteX7" fmla="*/ 0 w 4419600"/>
              <a:gd name="connsiteY7" fmla="*/ 2480538 h 5246128"/>
              <a:gd name="connsiteX8" fmla="*/ 0 w 4419600"/>
              <a:gd name="connsiteY8" fmla="*/ 2209541 h 5246128"/>
              <a:gd name="connsiteX9" fmla="*/ 2209538 w 4419600"/>
              <a:gd name="connsiteY9" fmla="*/ 0 h 5246128"/>
              <a:gd name="connsiteX0" fmla="*/ 2209538 w 4419600"/>
              <a:gd name="connsiteY0" fmla="*/ 0 h 5246128"/>
              <a:gd name="connsiteX1" fmla="*/ 2210062 w 4419600"/>
              <a:gd name="connsiteY1" fmla="*/ 0 h 5246128"/>
              <a:gd name="connsiteX2" fmla="*/ 4419600 w 4419600"/>
              <a:gd name="connsiteY2" fmla="*/ 2209541 h 5246128"/>
              <a:gd name="connsiteX3" fmla="*/ 4419600 w 4419600"/>
              <a:gd name="connsiteY3" fmla="*/ 5246128 h 5246128"/>
              <a:gd name="connsiteX4" fmla="*/ 0 w 4419600"/>
              <a:gd name="connsiteY4" fmla="*/ 5246128 h 5246128"/>
              <a:gd name="connsiteX5" fmla="*/ 0 w 4419600"/>
              <a:gd name="connsiteY5" fmla="*/ 4975131 h 5246128"/>
              <a:gd name="connsiteX6" fmla="*/ 0 w 4419600"/>
              <a:gd name="connsiteY6" fmla="*/ 2480538 h 5246128"/>
              <a:gd name="connsiteX7" fmla="*/ 0 w 4419600"/>
              <a:gd name="connsiteY7" fmla="*/ 2209541 h 5246128"/>
              <a:gd name="connsiteX8" fmla="*/ 2209538 w 4419600"/>
              <a:gd name="connsiteY8" fmla="*/ 0 h 5246128"/>
              <a:gd name="connsiteX0" fmla="*/ 2209538 w 4419600"/>
              <a:gd name="connsiteY0" fmla="*/ 0 h 5246128"/>
              <a:gd name="connsiteX1" fmla="*/ 2210062 w 4419600"/>
              <a:gd name="connsiteY1" fmla="*/ 0 h 5246128"/>
              <a:gd name="connsiteX2" fmla="*/ 4419600 w 4419600"/>
              <a:gd name="connsiteY2" fmla="*/ 2209541 h 5246128"/>
              <a:gd name="connsiteX3" fmla="*/ 4419600 w 4419600"/>
              <a:gd name="connsiteY3" fmla="*/ 5246128 h 5246128"/>
              <a:gd name="connsiteX4" fmla="*/ 0 w 4419600"/>
              <a:gd name="connsiteY4" fmla="*/ 5246128 h 5246128"/>
              <a:gd name="connsiteX5" fmla="*/ 0 w 4419600"/>
              <a:gd name="connsiteY5" fmla="*/ 2480538 h 5246128"/>
              <a:gd name="connsiteX6" fmla="*/ 0 w 4419600"/>
              <a:gd name="connsiteY6" fmla="*/ 2209541 h 5246128"/>
              <a:gd name="connsiteX7" fmla="*/ 2209538 w 4419600"/>
              <a:gd name="connsiteY7" fmla="*/ 0 h 5246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9600" h="5246128">
                <a:moveTo>
                  <a:pt x="2209538" y="0"/>
                </a:moveTo>
                <a:lnTo>
                  <a:pt x="2210062" y="0"/>
                </a:lnTo>
                <a:cubicBezTo>
                  <a:pt x="3430375" y="0"/>
                  <a:pt x="4419600" y="989251"/>
                  <a:pt x="4419600" y="2209541"/>
                </a:cubicBezTo>
                <a:lnTo>
                  <a:pt x="4419600" y="5246128"/>
                </a:lnTo>
                <a:lnTo>
                  <a:pt x="0" y="5246128"/>
                </a:lnTo>
                <a:lnTo>
                  <a:pt x="0" y="2480538"/>
                </a:lnTo>
                <a:lnTo>
                  <a:pt x="0" y="2209541"/>
                </a:lnTo>
                <a:cubicBezTo>
                  <a:pt x="0" y="989251"/>
                  <a:pt x="989222" y="0"/>
                  <a:pt x="2209538" y="0"/>
                </a:cubicBezTo>
                <a:close/>
              </a:path>
            </a:pathLst>
          </a:cu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68D8619-C8FE-1D62-3621-BDBA8C5DBCA8}"/>
              </a:ext>
            </a:extLst>
          </p:cNvPr>
          <p:cNvSpPr>
            <a:spLocks noGrp="1"/>
          </p:cNvSpPr>
          <p:nvPr>
            <p:ph type="title"/>
          </p:nvPr>
        </p:nvSpPr>
        <p:spPr>
          <a:xfrm>
            <a:off x="1457145" y="4147555"/>
            <a:ext cx="3347242" cy="1752383"/>
          </a:xfrm>
        </p:spPr>
        <p:txBody>
          <a:bodyPr vert="horz" lIns="91440" tIns="45720" rIns="91440" bIns="45720" rtlCol="0" anchor="b">
            <a:normAutofit fontScale="90000"/>
          </a:bodyPr>
          <a:lstStyle/>
          <a:p>
            <a:pPr algn="ctr">
              <a:lnSpc>
                <a:spcPct val="90000"/>
              </a:lnSpc>
            </a:pPr>
            <a:br>
              <a:rPr lang="en-US" sz="3700"/>
            </a:br>
            <a:r>
              <a:rPr lang="en-US" sz="3700"/>
              <a:t>What are IEPs? Who needs them?</a:t>
            </a:r>
          </a:p>
        </p:txBody>
      </p:sp>
      <p:cxnSp>
        <p:nvCxnSpPr>
          <p:cNvPr id="15" name="Straight Connector 14">
            <a:extLst>
              <a:ext uri="{FF2B5EF4-FFF2-40B4-BE49-F238E27FC236}">
                <a16:creationId xmlns:a16="http://schemas.microsoft.com/office/drawing/2014/main" id="{7091899A-6176-48DA-BF9E-4D278C5FBE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415286" y="4316294"/>
            <a:ext cx="1458419"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Picture 4" descr="Table&#10;&#10;Description automatically generated">
            <a:extLst>
              <a:ext uri="{FF2B5EF4-FFF2-40B4-BE49-F238E27FC236}">
                <a16:creationId xmlns:a16="http://schemas.microsoft.com/office/drawing/2014/main" id="{8C6E301C-5B17-D959-0DB3-C43F5F6F254B}"/>
              </a:ext>
            </a:extLst>
          </p:cNvPr>
          <p:cNvPicPr>
            <a:picLocks noGrp="1" noChangeAspect="1"/>
          </p:cNvPicPr>
          <p:nvPr>
            <p:ph idx="1"/>
          </p:nvPr>
        </p:nvPicPr>
        <p:blipFill>
          <a:blip r:embed="rId5"/>
          <a:stretch>
            <a:fillRect/>
          </a:stretch>
        </p:blipFill>
        <p:spPr>
          <a:xfrm>
            <a:off x="5843292" y="3439216"/>
            <a:ext cx="5434308" cy="2497948"/>
          </a:xfrm>
          <a:prstGeom prst="rect">
            <a:avLst/>
          </a:prstGeom>
        </p:spPr>
      </p:pic>
      <p:sp>
        <p:nvSpPr>
          <p:cNvPr id="5" name="TextBox 4">
            <a:extLst>
              <a:ext uri="{FF2B5EF4-FFF2-40B4-BE49-F238E27FC236}">
                <a16:creationId xmlns:a16="http://schemas.microsoft.com/office/drawing/2014/main" id="{E858EF6A-DE67-2D58-4787-90BC129BB5C6}"/>
              </a:ext>
            </a:extLst>
          </p:cNvPr>
          <p:cNvSpPr txBox="1"/>
          <p:nvPr/>
        </p:nvSpPr>
        <p:spPr>
          <a:xfrm>
            <a:off x="5848369" y="1801899"/>
            <a:ext cx="5459991"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400">
                <a:latin typeface="Calibri"/>
                <a:cs typeface="Calibri"/>
              </a:rPr>
              <a:t>An Individualized Education Plans (IEP) is required for any student who  has a Ministry of Education Special Education Designation.</a:t>
            </a:r>
          </a:p>
          <a:p>
            <a:pPr marL="285750" indent="-285750">
              <a:buFont typeface="Arial"/>
              <a:buChar char="•"/>
            </a:pPr>
            <a:r>
              <a:rPr lang="en-US" sz="1400">
                <a:latin typeface="Calibri"/>
                <a:cs typeface="Calibri"/>
              </a:rPr>
              <a:t>An IEP is a document that describes the students' profile, strengths and support needs, and goals for development in areas of their education that differ from the BC Curriculum. </a:t>
            </a:r>
            <a:endParaRPr lang="en-US" sz="1400"/>
          </a:p>
        </p:txBody>
      </p:sp>
      <p:sp>
        <p:nvSpPr>
          <p:cNvPr id="3" name="TextBox 2">
            <a:extLst>
              <a:ext uri="{FF2B5EF4-FFF2-40B4-BE49-F238E27FC236}">
                <a16:creationId xmlns:a16="http://schemas.microsoft.com/office/drawing/2014/main" id="{2928E33F-9E72-4420-4805-F49F47FA1558}"/>
              </a:ext>
            </a:extLst>
          </p:cNvPr>
          <p:cNvSpPr txBox="1"/>
          <p:nvPr/>
        </p:nvSpPr>
        <p:spPr>
          <a:xfrm>
            <a:off x="1675026" y="2855783"/>
            <a:ext cx="274319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a:t>Pathways</a:t>
            </a:r>
          </a:p>
        </p:txBody>
      </p:sp>
      <p:pic>
        <p:nvPicPr>
          <p:cNvPr id="12" name="Audio 11">
            <a:hlinkClick r:id="" action="ppaction://media"/>
            <a:extLst>
              <a:ext uri="{FF2B5EF4-FFF2-40B4-BE49-F238E27FC236}">
                <a16:creationId xmlns:a16="http://schemas.microsoft.com/office/drawing/2014/main" id="{6CE8313A-5A10-71A4-A2D0-8E5DEF1AD2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11359100"/>
      </p:ext>
    </p:extLst>
  </p:cSld>
  <p:clrMapOvr>
    <a:masterClrMapping/>
  </p:clrMapOvr>
  <mc:AlternateContent xmlns:mc="http://schemas.openxmlformats.org/markup-compatibility/2006">
    <mc:Choice xmlns:p14="http://schemas.microsoft.com/office/powerpoint/2010/main" Requires="p14">
      <p:transition spd="slow" p14:dur="2000" advTm="69386"/>
    </mc:Choice>
    <mc:Fallback>
      <p:transition spd="slow" advTm="69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VaultVTI">
  <a:themeElements>
    <a:clrScheme name="archway">
      <a:dk1>
        <a:sysClr val="windowText" lastClr="000000"/>
      </a:dk1>
      <a:lt1>
        <a:sysClr val="window" lastClr="FFFFFF"/>
      </a:lt1>
      <a:dk2>
        <a:srgbClr val="262626"/>
      </a:dk2>
      <a:lt2>
        <a:srgbClr val="CCC9C2"/>
      </a:lt2>
      <a:accent1>
        <a:srgbClr val="A85E3E"/>
      </a:accent1>
      <a:accent2>
        <a:srgbClr val="C3743C"/>
      </a:accent2>
      <a:accent3>
        <a:srgbClr val="CF6749"/>
      </a:accent3>
      <a:accent4>
        <a:srgbClr val="7D8B71"/>
      </a:accent4>
      <a:accent5>
        <a:srgbClr val="A37A59"/>
      </a:accent5>
      <a:accent6>
        <a:srgbClr val="AB8244"/>
      </a:accent6>
      <a:hlink>
        <a:srgbClr val="B94F31"/>
      </a:hlink>
      <a:folHlink>
        <a:srgbClr val="667458"/>
      </a:folHlink>
    </a:clrScheme>
    <a:fontScheme name="Custom 5">
      <a:majorFont>
        <a:latin typeface="Georgia Pro Light"/>
        <a:ea typeface=""/>
        <a:cs typeface=""/>
      </a:majorFont>
      <a:minorFont>
        <a:latin typeface="Georgia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ultVTI" id="{144E1EB0-F9F9-4F8D-8264-A2820BA0C47A}" vid="{3A992A48-7697-4A22-A884-B4A11E6218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EE8F66D18CAA42A39BD39C31CBD3E8" ma:contentTypeVersion="16" ma:contentTypeDescription="Create a new document." ma:contentTypeScope="" ma:versionID="30ee7ea57241ef027318dc9815ccfdb6">
  <xsd:schema xmlns:xsd="http://www.w3.org/2001/XMLSchema" xmlns:xs="http://www.w3.org/2001/XMLSchema" xmlns:p="http://schemas.microsoft.com/office/2006/metadata/properties" xmlns:ns2="1d59c960-134c-493f-aaaf-bf1d009520fe" xmlns:ns3="5dd436e3-3998-4908-92c2-7430ec47ced3" targetNamespace="http://schemas.microsoft.com/office/2006/metadata/properties" ma:root="true" ma:fieldsID="8495f176e0431410047b06a8ebe0df92" ns2:_="" ns3:_="">
    <xsd:import namespace="1d59c960-134c-493f-aaaf-bf1d009520fe"/>
    <xsd:import namespace="5dd436e3-3998-4908-92c2-7430ec47ced3"/>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59c960-134c-493f-aaaf-bf1d009520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0476b63-102d-48ba-8092-74c72648de35"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d436e3-3998-4908-92c2-7430ec47ced3"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6042e43b-0c39-4db4-9d13-8963d9f71853}" ma:internalName="TaxCatchAll" ma:showField="CatchAllData" ma:web="5dd436e3-3998-4908-92c2-7430ec47ce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dd436e3-3998-4908-92c2-7430ec47ced3" xsi:nil="true"/>
    <lcf76f155ced4ddcb4097134ff3c332f xmlns="1d59c960-134c-493f-aaaf-bf1d009520f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74ECA72-EB5B-4325-BA59-F843DE8C7F8D}"/>
</file>

<file path=customXml/itemProps2.xml><?xml version="1.0" encoding="utf-8"?>
<ds:datastoreItem xmlns:ds="http://schemas.openxmlformats.org/officeDocument/2006/customXml" ds:itemID="{AB13A4DD-0344-44AD-9E83-788B72E37329}"/>
</file>

<file path=customXml/itemProps3.xml><?xml version="1.0" encoding="utf-8"?>
<ds:datastoreItem xmlns:ds="http://schemas.openxmlformats.org/officeDocument/2006/customXml" ds:itemID="{61488732-5E00-41A6-BB2F-FB25D13182EB}"/>
</file>

<file path=docProps/app.xml><?xml version="1.0" encoding="utf-8"?>
<Properties xmlns="http://schemas.openxmlformats.org/officeDocument/2006/extended-properties" xmlns:vt="http://schemas.openxmlformats.org/officeDocument/2006/docPropsVTypes">
  <Template>office theme</Template>
  <TotalTime>384</TotalTime>
  <Words>5657</Words>
  <Application>Microsoft Macintosh PowerPoint</Application>
  <PresentationFormat>Widescreen</PresentationFormat>
  <Paragraphs>268</Paragraphs>
  <Slides>29</Slides>
  <Notes>29</Notes>
  <HiddenSlides>0</HiddenSlides>
  <MMClips>29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BC Sans</vt:lpstr>
      <vt:lpstr>Calibri</vt:lpstr>
      <vt:lpstr>Georgia Pro Light</vt:lpstr>
      <vt:lpstr>Open Sans</vt:lpstr>
      <vt:lpstr>OpenSans</vt:lpstr>
      <vt:lpstr>VaultVTI</vt:lpstr>
      <vt:lpstr>Quality Assessment and Communicating Student Learning</vt:lpstr>
      <vt:lpstr>Included in Part 6</vt:lpstr>
      <vt:lpstr>Learning ultimately supports the well-being of the self, the family, the community, the land, the spirits, and the ancestors. -FPPL</vt:lpstr>
      <vt:lpstr>Assessment and Reporting for All</vt:lpstr>
      <vt:lpstr>Multiple Pathways</vt:lpstr>
      <vt:lpstr>Reporting for English Language Learners (ELL)</vt:lpstr>
      <vt:lpstr>Reporting on Language Acquisition within the Descriptive Comment Framework</vt:lpstr>
      <vt:lpstr>PAUSE</vt:lpstr>
      <vt:lpstr> What are IEPs? Who needs them?</vt:lpstr>
      <vt:lpstr>Language of ALL, SOME, FEW</vt:lpstr>
      <vt:lpstr>IEPs -All</vt:lpstr>
      <vt:lpstr>PowerPoint Presentation</vt:lpstr>
      <vt:lpstr>PAUSE</vt:lpstr>
      <vt:lpstr>IEPs - Some</vt:lpstr>
      <vt:lpstr>PowerPoint Presentation</vt:lpstr>
      <vt:lpstr>Example Scenario</vt:lpstr>
      <vt:lpstr>IEPs - Few</vt:lpstr>
      <vt:lpstr>Evaluation in Reference to Individualized Learning Goals (Replacement Goals)</vt:lpstr>
      <vt:lpstr>Creating Replacement Curricular Goals</vt:lpstr>
      <vt:lpstr>Communicating Student Learning in Relation to Replacement Curricular Goals</vt:lpstr>
      <vt:lpstr>PowerPoint Presentation</vt:lpstr>
      <vt:lpstr>Example Scenario 1</vt:lpstr>
      <vt:lpstr>PowerPoint Presentation</vt:lpstr>
      <vt:lpstr>PowerPoint Presentation</vt:lpstr>
      <vt:lpstr>Example Scenario 2</vt:lpstr>
      <vt:lpstr>PowerPoint Presentation</vt:lpstr>
      <vt:lpstr>PAUSE</vt:lpstr>
      <vt:lpstr>In Summary</vt:lpstr>
      <vt:lpstr>Further Questions/Clarification and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England</dc:creator>
  <cp:lastModifiedBy>Lindsey Frederickson</cp:lastModifiedBy>
  <cp:revision>15</cp:revision>
  <cp:lastPrinted>2023-05-25T16:43:31Z</cp:lastPrinted>
  <dcterms:created xsi:type="dcterms:W3CDTF">2022-10-20T17:44:20Z</dcterms:created>
  <dcterms:modified xsi:type="dcterms:W3CDTF">2023-05-26T04:42:45Z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0x010100F1EE8F66D18CAA42A39BD39C31CBD3E8</vt:lpwstr>
  </property>
</Properties>
</file>